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y="5143500" cx="9144000"/>
  <p:notesSz cx="6858000" cy="9144000"/>
  <p:embeddedFontLst>
    <p:embeddedFont>
      <p:font typeface="Raleway"/>
      <p:regular r:id="rId67"/>
      <p:bold r:id="rId68"/>
      <p:italic r:id="rId69"/>
      <p:boldItalic r:id="rId70"/>
    </p:embeddedFont>
    <p:embeddedFont>
      <p:font typeface="Raleway Thin"/>
      <p:regular r:id="rId71"/>
      <p:bold r:id="rId72"/>
      <p:italic r:id="rId73"/>
      <p:boldItalic r:id="rId74"/>
    </p:embeddedFont>
    <p:embeddedFont>
      <p:font typeface="Helvetica Neue"/>
      <p:regular r:id="rId75"/>
      <p:bold r:id="rId76"/>
      <p:italic r:id="rId77"/>
      <p:boldItalic r:id="rId78"/>
    </p:embeddedFont>
    <p:embeddedFont>
      <p:font typeface="Helvetica Neue Light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Rebeca Sara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HelveticaNeueLight-bold.fntdata"/><Relationship Id="rId82" Type="http://schemas.openxmlformats.org/officeDocument/2006/relationships/font" Target="fonts/HelveticaNeueLight-boldItalic.fntdata"/><Relationship Id="rId81" Type="http://schemas.openxmlformats.org/officeDocument/2006/relationships/font" Target="fonts/HelveticaNeueLight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RalewayThin-italic.fntdata"/><Relationship Id="rId72" Type="http://schemas.openxmlformats.org/officeDocument/2006/relationships/font" Target="fonts/RalewayThin-bold.fntdata"/><Relationship Id="rId31" Type="http://schemas.openxmlformats.org/officeDocument/2006/relationships/slide" Target="slides/slide24.xml"/><Relationship Id="rId75" Type="http://schemas.openxmlformats.org/officeDocument/2006/relationships/font" Target="fonts/HelveticaNeue-regular.fntdata"/><Relationship Id="rId30" Type="http://schemas.openxmlformats.org/officeDocument/2006/relationships/slide" Target="slides/slide23.xml"/><Relationship Id="rId74" Type="http://schemas.openxmlformats.org/officeDocument/2006/relationships/font" Target="fonts/RalewayThin-boldItalic.fntdata"/><Relationship Id="rId33" Type="http://schemas.openxmlformats.org/officeDocument/2006/relationships/slide" Target="slides/slide26.xml"/><Relationship Id="rId77" Type="http://schemas.openxmlformats.org/officeDocument/2006/relationships/font" Target="fonts/HelveticaNeue-italic.fntdata"/><Relationship Id="rId32" Type="http://schemas.openxmlformats.org/officeDocument/2006/relationships/slide" Target="slides/slide25.xml"/><Relationship Id="rId76" Type="http://schemas.openxmlformats.org/officeDocument/2006/relationships/font" Target="fonts/HelveticaNeue-bold.fntdata"/><Relationship Id="rId35" Type="http://schemas.openxmlformats.org/officeDocument/2006/relationships/slide" Target="slides/slide28.xml"/><Relationship Id="rId79" Type="http://schemas.openxmlformats.org/officeDocument/2006/relationships/font" Target="fonts/HelveticaNeueLight-regular.fntdata"/><Relationship Id="rId34" Type="http://schemas.openxmlformats.org/officeDocument/2006/relationships/slide" Target="slides/slide27.xml"/><Relationship Id="rId78" Type="http://schemas.openxmlformats.org/officeDocument/2006/relationships/font" Target="fonts/HelveticaNeue-boldItalic.fntdata"/><Relationship Id="rId71" Type="http://schemas.openxmlformats.org/officeDocument/2006/relationships/font" Target="fonts/RalewayThin-regular.fntdata"/><Relationship Id="rId70" Type="http://schemas.openxmlformats.org/officeDocument/2006/relationships/font" Target="fonts/Raleway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font" Target="fonts/Raleway-bold.fntdata"/><Relationship Id="rId23" Type="http://schemas.openxmlformats.org/officeDocument/2006/relationships/slide" Target="slides/slide16.xml"/><Relationship Id="rId67" Type="http://schemas.openxmlformats.org/officeDocument/2006/relationships/font" Target="fonts/Raleway-regular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aleway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04-12T23:08:00.542">
    <p:pos x="4413" y="2037"/>
    <p:text>Allows an owner to encrypt their model so that untrusted 3rd parties can train or use the model without being able to steal it.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wanchain-foundation/secure-multiparty-computation-and-shamirs-secret-sharing-on-wanchain-e502012b80ef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ytimes.com/2020/01/22/opinion/phone-data-privacy.html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heregister.co.uk/2018/03/08/ibm_faster_homomorphic_encryption/" TargetMode="Externa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heregister.co.uk/2018/03/08/ibm_faster_homomorphic_encryption/" TargetMode="Externa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bcnews.com/news/us-news/google-tracked-his-bike-ride-past-burglarized-home-made-him-n1151761" TargetMode="External"/><Relationship Id="rId3" Type="http://schemas.openxmlformats.org/officeDocument/2006/relationships/hyperlink" Target="https://g1.globo.com/pe/pernambuco/noticia/2020/03/24/recife-rastreia-700-mil-celulares-para-monitorar-isolamento-social-e-direcionar-acoes-contra-coronavirus.ghtml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heguardian.com/world/2018/jan/28/fitness-tracking-app-gives-away-location-of-secret-us-army-bases" TargetMode="External"/><Relationship Id="rId3" Type="http://schemas.openxmlformats.org/officeDocument/2006/relationships/hyperlink" Target="https://www.netflixprize.com/" TargetMode="External"/><Relationship Id="rId4" Type="http://schemas.openxmlformats.org/officeDocument/2006/relationships/hyperlink" Target="https://edition.cnn.com/2020/04/02/tech/zoom-ceo-apology-privacy/index.html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e88dd34c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e88dd34c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419179e88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419179e88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312d56f0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312d56f0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2e2e0b960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2e2e0b960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312d56f0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312d56f0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2e2e0b96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2e2e0b96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e88dd34c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e88dd34c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312d56f0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312d56f0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e88dd34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e88dd34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e769245f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e769245f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e88dd34c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e88dd34c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e769245f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e769245f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300ddbd1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300ddbd1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300ddbd1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300ddbd1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e88dd34c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e88dd34c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e88dd34c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e88dd34c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e88dd34c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e88dd34c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e88dd34c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e88dd34c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e88dd34c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e88dd34c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300ddbd1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300ddbd1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e769245f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e769245f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300ddbd1e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300ddbd1e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https://github.com/google/rappor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https://github.com/prashmohan/GUPT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https://github.com/LLGemini/PINQ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https://github.com/ektelo/ektelo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2e2e0b960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72e2e0b960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2e2e0b960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2e2e0b960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e88dd34c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6e88dd34c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e769245f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e769245f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e88dd34c9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e88dd34c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e88dd34c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e88dd34c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2e2e0b960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72e2e0b960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312d56f0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312d56f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300ddbd1e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300ddbd1e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e88dd34c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e88dd34c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300ddbd1e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300ddbd1e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2e2e0b96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2e2e0b96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e88dd34c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e88dd34c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300ddbd1e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300ddbd1e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e88dd34c9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e88dd34c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312d56f0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312d56f0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300ddbd1e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300ddbd1e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312d56f0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312d56f0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e88dd34c9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e88dd34c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https://medium.com/wanchain-foundation/secure-multiparty-computation-and-shamirs-secret-sharing-on-wanchain-e502012b80ef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6e88dd34c9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6e88dd34c9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312d56f0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7312d56f0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300ddbd1e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300ddbd1e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2e2e0b96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2e2e0b96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https://www.nytimes.com/2020/01/22/opinion/phone-data-privacy.html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300ddbd1e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300ddbd1e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7350faa92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7350faa92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7350faa92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7350faa92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7300ddbd1e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7300ddbd1e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https://www.theregister.co.uk/2018/03/08/ibm_faster_homomorphic_encryption/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350faa92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350faa92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https://www.theregister.co.uk/2018/03/08/ibm_faster_homomorphic_encryption/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7300ddbd1e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7300ddbd1e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6e88dd34c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6e88dd34c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300ddbd1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7300ddbd1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300ddbd1e_0_4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7300ddbd1e_0_4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7350faa92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7350faa92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2e2e0b96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2e2e0b96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https://www.nbcnews.com/news/us-news/google-tracked-his-bike-ride-past-burglarized-home-made-him-n1151761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https://g1.globo.com/pe/pernambuco/noticia/2020/03/24/recife-rastreia-700-mil-celulares-para-monitorar-isolamento-social-e-direcionar-acoes-contra-coronavirus.ghtml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e769245f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e769245f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https://www.theguardian.com/world/2018/jan/28/fitness-tracking-app-gives-away-location-of-secret-us-army-bases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https://www.netflixprize.com/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https://edition.cnn.com/2020/04/02/tech/zoom-ceo-apology-privacy/index.html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31a695015_1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31a695015_1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2e2e0b960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2e2e0b960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: presentation cover">
  <p:cSld name="TITLE_1_1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15"/>
          <p:cNvGrpSpPr/>
          <p:nvPr/>
        </p:nvGrpSpPr>
        <p:grpSpPr>
          <a:xfrm>
            <a:off x="-4437" y="-2500"/>
            <a:ext cx="9152875" cy="5148500"/>
            <a:chOff x="0" y="0"/>
            <a:chExt cx="9152875" cy="5148500"/>
          </a:xfrm>
        </p:grpSpPr>
        <p:pic>
          <p:nvPicPr>
            <p:cNvPr id="60" name="Google Shape;60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" name="Google Shape;61;p15"/>
            <p:cNvSpPr/>
            <p:nvPr/>
          </p:nvSpPr>
          <p:spPr>
            <a:xfrm>
              <a:off x="8875" y="5000"/>
              <a:ext cx="9144000" cy="51435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" name="Google Shape;6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675" y="3484147"/>
            <a:ext cx="1629750" cy="11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type="title"/>
          </p:nvPr>
        </p:nvSpPr>
        <p:spPr>
          <a:xfrm>
            <a:off x="715150" y="1422775"/>
            <a:ext cx="7502400" cy="591300"/>
          </a:xfrm>
          <a:prstGeom prst="rect">
            <a:avLst/>
          </a:prstGeom>
        </p:spPr>
        <p:txBody>
          <a:bodyPr anchorCtr="0" anchor="ctr" bIns="91425" lIns="5715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715150" y="2160875"/>
            <a:ext cx="5632200" cy="399000"/>
          </a:xfrm>
          <a:prstGeom prst="rect">
            <a:avLst/>
          </a:prstGeom>
        </p:spPr>
        <p:txBody>
          <a:bodyPr anchorCtr="0" anchor="ctr" bIns="91425" lIns="57150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l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l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l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l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l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l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l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l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2" type="subTitle"/>
          </p:nvPr>
        </p:nvSpPr>
        <p:spPr>
          <a:xfrm>
            <a:off x="715150" y="942100"/>
            <a:ext cx="5632200" cy="7095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l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l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l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l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l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l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l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l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3" type="subTitle"/>
          </p:nvPr>
        </p:nvSpPr>
        <p:spPr>
          <a:xfrm>
            <a:off x="715150" y="3009200"/>
            <a:ext cx="5632200" cy="3990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l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l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l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l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l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l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l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l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cxnSp>
        <p:nvCxnSpPr>
          <p:cNvPr id="67" name="Google Shape;67;p15"/>
          <p:cNvCxnSpPr/>
          <p:nvPr/>
        </p:nvCxnSpPr>
        <p:spPr>
          <a:xfrm>
            <a:off x="715150" y="2781525"/>
            <a:ext cx="1767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vy: simple text">
  <p:cSld name="CUSTOM"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15350" y="-361961"/>
            <a:ext cx="9144000" cy="136683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1784250" y="2703425"/>
            <a:ext cx="4460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2" type="body"/>
          </p:nvPr>
        </p:nvSpPr>
        <p:spPr>
          <a:xfrm>
            <a:off x="1784250" y="1928875"/>
            <a:ext cx="4656000" cy="24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42900" lvl="0" marL="4572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Char char="●"/>
              <a:def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42900" lvl="1" marL="914400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Char char="○"/>
              <a:def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0200" lvl="2" marL="1371600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■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30200" lvl="3" marL="1828800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04800" lvl="6" marL="3200400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04800" lvl="7" marL="3657600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○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04800" lvl="8" marL="4114800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200"/>
              <a:buFont typeface="Raleway"/>
              <a:buChar char="■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: headline">
  <p:cSld name="CUSTOM_1">
    <p:bg>
      <p:bgPr>
        <a:solidFill>
          <a:schemeClr val="dk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3776664"/>
            <a:ext cx="9144000" cy="136683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idx="1" type="subTitle"/>
          </p:nvPr>
        </p:nvSpPr>
        <p:spPr>
          <a:xfrm>
            <a:off x="715150" y="1276350"/>
            <a:ext cx="59628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ctr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vy: headline">
  <p:cSld name="CUSTOM_1_3"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3776664"/>
            <a:ext cx="9144000" cy="136683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/>
          <p:cNvSpPr txBox="1"/>
          <p:nvPr>
            <p:ph idx="1" type="subTitle"/>
          </p:nvPr>
        </p:nvSpPr>
        <p:spPr>
          <a:xfrm>
            <a:off x="715150" y="1276350"/>
            <a:ext cx="59628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ctr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: headline">
  <p:cSld name="CUSTOM_1_2">
    <p:bg>
      <p:bgPr>
        <a:solidFill>
          <a:schemeClr val="accen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idx="1" type="subTitle"/>
          </p:nvPr>
        </p:nvSpPr>
        <p:spPr>
          <a:xfrm>
            <a:off x="715150" y="1276350"/>
            <a:ext cx="59628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80" name="Google Shape;8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776669"/>
            <a:ext cx="9144000" cy="1366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: presentation cover">
  <p:cSld name="CUSTOM_1_2_1">
    <p:bg>
      <p:bgPr>
        <a:solidFill>
          <a:schemeClr val="accen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437" y="-25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0"/>
          <p:cNvSpPr/>
          <p:nvPr/>
        </p:nvSpPr>
        <p:spPr>
          <a:xfrm rot="10800000">
            <a:off x="-4437" y="250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accent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0"/>
          <p:cNvSpPr txBox="1"/>
          <p:nvPr>
            <p:ph type="title"/>
          </p:nvPr>
        </p:nvSpPr>
        <p:spPr>
          <a:xfrm>
            <a:off x="820800" y="3202975"/>
            <a:ext cx="7502400" cy="942300"/>
          </a:xfrm>
          <a:prstGeom prst="rect">
            <a:avLst/>
          </a:prstGeom>
        </p:spPr>
        <p:txBody>
          <a:bodyPr anchorCtr="0" anchor="ctr" bIns="91425" lIns="5715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" name="Google Shape;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0025" y="292800"/>
            <a:ext cx="709500" cy="7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/>
          <p:nvPr>
            <p:ph idx="1" type="subTitle"/>
          </p:nvPr>
        </p:nvSpPr>
        <p:spPr>
          <a:xfrm>
            <a:off x="1669925" y="4075650"/>
            <a:ext cx="5632200" cy="7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vy: topics">
  <p:cSld name="CUSTOM_1_1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4028514"/>
            <a:ext cx="9144000" cy="13668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21"/>
          <p:cNvCxnSpPr/>
          <p:nvPr/>
        </p:nvCxnSpPr>
        <p:spPr>
          <a:xfrm>
            <a:off x="354150" y="878925"/>
            <a:ext cx="11544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21"/>
          <p:cNvSpPr txBox="1"/>
          <p:nvPr>
            <p:ph type="title"/>
          </p:nvPr>
        </p:nvSpPr>
        <p:spPr>
          <a:xfrm>
            <a:off x="273325" y="411200"/>
            <a:ext cx="3928500" cy="3639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1" type="body"/>
          </p:nvPr>
        </p:nvSpPr>
        <p:spPr>
          <a:xfrm>
            <a:off x="1784250" y="1928875"/>
            <a:ext cx="4656000" cy="24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Char char="●"/>
              <a:def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42900" lvl="1" marL="91440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Char char="○"/>
              <a:def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0200" lvl="2" marL="137160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■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30200" lvl="3" marL="182880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04800" lvl="6" marL="320040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04800" lvl="7" marL="365760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○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04800" lvl="8" marL="4114800" rtl="0"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200"/>
              <a:buFont typeface="Raleway"/>
              <a:buChar char="■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: topics">
  <p:cSld name="CUSTOM_1_1_1">
    <p:bg>
      <p:bgPr>
        <a:solidFill>
          <a:schemeClr val="dk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22"/>
          <p:cNvCxnSpPr/>
          <p:nvPr/>
        </p:nvCxnSpPr>
        <p:spPr>
          <a:xfrm>
            <a:off x="354150" y="878925"/>
            <a:ext cx="1154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22"/>
          <p:cNvSpPr txBox="1"/>
          <p:nvPr>
            <p:ph type="title"/>
          </p:nvPr>
        </p:nvSpPr>
        <p:spPr>
          <a:xfrm>
            <a:off x="273325" y="411200"/>
            <a:ext cx="3928500" cy="3639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body"/>
          </p:nvPr>
        </p:nvSpPr>
        <p:spPr>
          <a:xfrm>
            <a:off x="1784250" y="1928875"/>
            <a:ext cx="4656000" cy="24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●"/>
              <a:def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42900" lvl="1" marL="9144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○"/>
              <a:def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0200" lvl="2" marL="13716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30200" lvl="3" marL="18288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04800" lvl="6" marL="32004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04800" lvl="7" marL="36576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○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04800" lvl="8" marL="4114800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Raleway"/>
              <a:buChar char="■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96" name="Google Shape;9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039556"/>
            <a:ext cx="9144000" cy="1366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line">
  <p:cSld name="CUSTOM_2">
    <p:bg>
      <p:bgPr>
        <a:solidFill>
          <a:schemeClr val="dk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3011525" y="2244575"/>
            <a:ext cx="3120900" cy="6543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5715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: code snippet">
  <p:cSld name="CUSTOM_3">
    <p:bg>
      <p:bgPr>
        <a:solidFill>
          <a:schemeClr val="dk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" type="subTitle"/>
          </p:nvPr>
        </p:nvSpPr>
        <p:spPr>
          <a:xfrm>
            <a:off x="4129975" y="431325"/>
            <a:ext cx="44601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pic>
        <p:nvPicPr>
          <p:cNvPr id="101" name="Google Shape;10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039556"/>
            <a:ext cx="9144000" cy="1366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24"/>
          <p:cNvCxnSpPr/>
          <p:nvPr/>
        </p:nvCxnSpPr>
        <p:spPr>
          <a:xfrm flipH="1" rot="10800000">
            <a:off x="4218575" y="884425"/>
            <a:ext cx="1254600" cy="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24"/>
          <p:cNvSpPr txBox="1"/>
          <p:nvPr>
            <p:ph idx="2" type="body"/>
          </p:nvPr>
        </p:nvSpPr>
        <p:spPr>
          <a:xfrm>
            <a:off x="4129975" y="1393500"/>
            <a:ext cx="3654300" cy="2820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30200" lvl="1" marL="9144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0200" lvl="2" marL="13716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30200" lvl="3" marL="18288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04800" lvl="5" marL="2743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■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04800" lvl="6" marL="32004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292100" lvl="7" marL="36576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Char char="○"/>
              <a:defRPr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292100" lvl="8" marL="4114800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000"/>
              <a:buFont typeface="Raleway"/>
              <a:buChar char="■"/>
              <a:defRPr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_1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" name="Google Shape;106;p25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" name="Google Shape;107;p2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1">
  <p:cSld name="TITLE_1_3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" name="Google Shape;110;p26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" name="Google Shape;111;p2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5715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200"/>
              </a:spcBef>
              <a:spcAft>
                <a:spcPts val="0"/>
              </a:spcAft>
              <a:buSzPts val="1800"/>
              <a:buChar char="○"/>
              <a:defRPr/>
            </a:lvl2pPr>
            <a:lvl3pPr indent="-330200" lvl="2" marL="1371600" rtl="0">
              <a:spcBef>
                <a:spcPts val="12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120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 rtl="0">
              <a:spcBef>
                <a:spcPts val="12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2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5" name="Google Shape;11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715150" y="571450"/>
            <a:ext cx="750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5715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1784250" y="1928875"/>
            <a:ext cx="46560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Char char="●"/>
              <a:def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42900" lvl="1" marL="91440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Char char="○"/>
              <a:def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0200" lvl="2" marL="137160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■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30200" lvl="3" marL="182880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○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■"/>
              <a:defRPr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04800" lvl="6" marL="320040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●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04800" lvl="7" marL="365760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○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04800" lvl="8" marL="4114800" rtl="0"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200"/>
              <a:buFont typeface="Raleway"/>
              <a:buChar char="■"/>
              <a:defRPr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34.png"/><Relationship Id="rId7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47.png"/><Relationship Id="rId5" Type="http://schemas.openxmlformats.org/officeDocument/2006/relationships/hyperlink" Target="https://www.vinta.com.br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hyperlink" Target="https://www.macobserver.com/columns-opinions/editorial/apple-releases-details-differential-privacy-which-emoji-is-most-popular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haveibeenpwned.com/" TargetMode="External"/><Relationship Id="rId4" Type="http://schemas.openxmlformats.org/officeDocument/2006/relationships/hyperlink" Target="https://www.troyhunt.com/ive-just-launched-pwned-passwords-version-2/" TargetMode="External"/><Relationship Id="rId5" Type="http://schemas.openxmlformats.org/officeDocument/2006/relationships/hyperlink" Target="https://blog.cloudflare.com/validating-leaked-passwords-with-k-anonymity/" TargetMode="External"/><Relationship Id="rId6" Type="http://schemas.openxmlformats.org/officeDocument/2006/relationships/hyperlink" Target="https://render.githubusercontent.com/view/ipynb?commit=5661c901f2a0099c70134676c71d3045ca38e8f7&amp;enc_url=68747470733a2f2f7261772e67697468756275736572636f6e74656e742e636f6d2f7273617261692f73656375726974792d616e642d707269766163792f353636316339303166326130303939633730313334363736633731643330343563613338653866372f5365637572697479253230616e64253230507269766163792e6970796e62&amp;nwo=rsarai%2Fsecurity-and-privacy&amp;path=Security+and+Privacy.ipynb&amp;repository_id=238099116&amp;repository_type=Repository#k-Anonymity" TargetMode="External"/><Relationship Id="rId7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OpenMined/PySyft" TargetMode="External"/><Relationship Id="rId4" Type="http://schemas.openxmlformats.org/officeDocument/2006/relationships/hyperlink" Target="https://github.com/tensorflow/federated" TargetMode="External"/><Relationship Id="rId5" Type="http://schemas.openxmlformats.org/officeDocument/2006/relationships/hyperlink" Target="https://github.com/rsarai/security-and-privacy/blob/master/Security%20and%20Privacy.ipynb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Relationship Id="rId5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ithub.com/OpenMined/PySyft" TargetMode="External"/><Relationship Id="rId4" Type="http://schemas.openxmlformats.org/officeDocument/2006/relationships/hyperlink" Target="https://github.com/tf-encrypted/tf-encrypted" TargetMode="External"/><Relationship Id="rId5" Type="http://schemas.openxmlformats.org/officeDocument/2006/relationships/hyperlink" Target="https://github.com/rdragos/awesome-mpc" TargetMode="External"/><Relationship Id="rId6" Type="http://schemas.openxmlformats.org/officeDocument/2006/relationships/hyperlink" Target="https://github.com/rsarai/security-and-privacy/blob/master/Security%20and%20Privacy.ipynb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Relationship Id="rId4" Type="http://schemas.openxmlformats.org/officeDocument/2006/relationships/image" Target="../media/image30.png"/><Relationship Id="rId5" Type="http://schemas.openxmlformats.org/officeDocument/2006/relationships/image" Target="../media/image40.png"/><Relationship Id="rId6" Type="http://schemas.openxmlformats.org/officeDocument/2006/relationships/image" Target="../media/image38.png"/><Relationship Id="rId7" Type="http://schemas.openxmlformats.org/officeDocument/2006/relationships/image" Target="../media/image3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Relationship Id="rId4" Type="http://schemas.openxmlformats.org/officeDocument/2006/relationships/image" Target="../media/image30.png"/><Relationship Id="rId5" Type="http://schemas.openxmlformats.org/officeDocument/2006/relationships/image" Target="../media/image40.png"/><Relationship Id="rId6" Type="http://schemas.openxmlformats.org/officeDocument/2006/relationships/image" Target="../media/image38.png"/><Relationship Id="rId7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comments" Target="../comments/comment1.xml"/><Relationship Id="rId4" Type="http://schemas.openxmlformats.org/officeDocument/2006/relationships/image" Target="../media/image41.png"/><Relationship Id="rId5" Type="http://schemas.openxmlformats.org/officeDocument/2006/relationships/image" Target="../media/image30.png"/><Relationship Id="rId6" Type="http://schemas.openxmlformats.org/officeDocument/2006/relationships/image" Target="../media/image40.png"/><Relationship Id="rId7" Type="http://schemas.openxmlformats.org/officeDocument/2006/relationships/image" Target="../media/image38.png"/><Relationship Id="rId8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homomorphicencryption.org/introduction/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www.theregister.co.uk/2018/03/08/ibm_faster_homomorphic_encryption/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arxiv.org/abs/2003.12154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image" Target="../media/image48.png"/></Relationships>
</file>

<file path=ppt/slides/_rels/slide59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youtube.com/watch?v=wRro4xv8n6k" TargetMode="External"/><Relationship Id="rId10" Type="http://schemas.openxmlformats.org/officeDocument/2006/relationships/hyperlink" Target="https://www.youtube.com/watch?v=b6KEoNVKFxM" TargetMode="External"/><Relationship Id="rId13" Type="http://schemas.openxmlformats.org/officeDocument/2006/relationships/hyperlink" Target="https://secml.github.io/class4/" TargetMode="External"/><Relationship Id="rId12" Type="http://schemas.openxmlformats.org/officeDocument/2006/relationships/hyperlink" Target="https://www.macobserver.com/columns-opinions/editorial/apple-releases-details-differential-privacy-which-emoji-is-most-popular/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www.cis.upenn.edu/~aaroth/Papers/privacybook.pdf" TargetMode="External"/><Relationship Id="rId4" Type="http://schemas.openxmlformats.org/officeDocument/2006/relationships/hyperlink" Target="https://arxiv.org/pdf/1909.01917.pdf" TargetMode="External"/><Relationship Id="rId9" Type="http://schemas.openxmlformats.org/officeDocument/2006/relationships/hyperlink" Target="https://www.youtube.com/watch?v=lg-VhHlztqo" TargetMode="External"/><Relationship Id="rId5" Type="http://schemas.openxmlformats.org/officeDocument/2006/relationships/hyperlink" Target="https://www.youtube.com/watch?v=pk_DCSUayDA" TargetMode="External"/><Relationship Id="rId6" Type="http://schemas.openxmlformats.org/officeDocument/2006/relationships/hyperlink" Target="https://www.youtube.com/watch?v=hoEyvHCRRc8" TargetMode="External"/><Relationship Id="rId7" Type="http://schemas.openxmlformats.org/officeDocument/2006/relationships/hyperlink" Target="https://www.youtube.com/watch?time_continue=1&amp;v=i-embbaJX_A" TargetMode="External"/><Relationship Id="rId8" Type="http://schemas.openxmlformats.org/officeDocument/2006/relationships/hyperlink" Target="https://aircloak.com/data-anonymization-use-cases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>
            <p:ph type="title"/>
          </p:nvPr>
        </p:nvSpPr>
        <p:spPr>
          <a:xfrm>
            <a:off x="820800" y="2100600"/>
            <a:ext cx="7502400" cy="942300"/>
          </a:xfrm>
          <a:prstGeom prst="rect">
            <a:avLst/>
          </a:prstGeom>
        </p:spPr>
        <p:txBody>
          <a:bodyPr anchorCtr="0" anchor="ctr" bIns="91425" lIns="5715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rPr>
              <a:t>Privacy-preserving methods: Building secure projects</a:t>
            </a:r>
            <a:endParaRPr b="0" sz="3600">
              <a:solidFill>
                <a:srgbClr val="FFFFFF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863" y="412725"/>
            <a:ext cx="6378275" cy="31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7"/>
          <p:cNvSpPr/>
          <p:nvPr/>
        </p:nvSpPr>
        <p:spPr>
          <a:xfrm>
            <a:off x="3122350" y="108850"/>
            <a:ext cx="5320800" cy="360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49" y="1665599"/>
            <a:ext cx="681876" cy="6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863" y="412725"/>
            <a:ext cx="6378275" cy="31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8"/>
          <p:cNvSpPr/>
          <p:nvPr/>
        </p:nvSpPr>
        <p:spPr>
          <a:xfrm>
            <a:off x="4993825" y="108850"/>
            <a:ext cx="3449400" cy="360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49" y="1665599"/>
            <a:ext cx="681876" cy="6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/>
          <p:nvPr>
            <p:ph idx="1" type="body"/>
          </p:nvPr>
        </p:nvSpPr>
        <p:spPr>
          <a:xfrm>
            <a:off x="1019125" y="2060700"/>
            <a:ext cx="2542500" cy="1022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“How many people in the database have used </a:t>
            </a:r>
            <a:r>
              <a:rPr lang="en"/>
              <a:t>illicit</a:t>
            </a:r>
            <a:r>
              <a:rPr lang="en"/>
              <a:t> drugs?”</a:t>
            </a:r>
            <a:endParaRPr/>
          </a:p>
        </p:txBody>
      </p:sp>
      <p:sp>
        <p:nvSpPr>
          <p:cNvPr id="199" name="Google Shape;199;p39"/>
          <p:cNvSpPr txBox="1"/>
          <p:nvPr>
            <p:ph idx="1" type="body"/>
          </p:nvPr>
        </p:nvSpPr>
        <p:spPr>
          <a:xfrm>
            <a:off x="4901950" y="2060700"/>
            <a:ext cx="3300600" cy="1022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“How many people, not named Jane, in the database used </a:t>
            </a:r>
            <a:r>
              <a:rPr lang="en"/>
              <a:t>illicit drugs</a:t>
            </a:r>
            <a:r>
              <a:rPr lang="en"/>
              <a:t>?”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/>
          <p:nvPr>
            <p:ph type="title"/>
          </p:nvPr>
        </p:nvSpPr>
        <p:spPr>
          <a:xfrm>
            <a:off x="273325" y="411200"/>
            <a:ext cx="4812300" cy="3639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Statistics are Not “Safe”</a:t>
            </a:r>
            <a:endParaRPr/>
          </a:p>
        </p:txBody>
      </p:sp>
      <p:sp>
        <p:nvSpPr>
          <p:cNvPr id="205" name="Google Shape;205;p40"/>
          <p:cNvSpPr txBox="1"/>
          <p:nvPr>
            <p:ph idx="1" type="body"/>
          </p:nvPr>
        </p:nvSpPr>
        <p:spPr>
          <a:xfrm>
            <a:off x="1784250" y="1928875"/>
            <a:ext cx="4656000" cy="24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Differencing attacks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Reconstruction attacks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individual has a “secret bit”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/>
          <p:nvPr>
            <p:ph type="ctrTitle"/>
          </p:nvPr>
        </p:nvSpPr>
        <p:spPr>
          <a:xfrm>
            <a:off x="1545300" y="1149750"/>
            <a:ext cx="6053400" cy="28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aleway Thin"/>
                <a:ea typeface="Raleway Thin"/>
                <a:cs typeface="Raleway Thin"/>
                <a:sym typeface="Raleway Thin"/>
              </a:rPr>
              <a:t>You want to collect and release data that contains answers to sensitive questions</a:t>
            </a:r>
            <a:endParaRPr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211" name="Google Shape;2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475" y="4474827"/>
            <a:ext cx="560724" cy="53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475" y="3993750"/>
            <a:ext cx="560724" cy="53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5200" y="3912675"/>
            <a:ext cx="832375" cy="8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925" y="3723925"/>
            <a:ext cx="1209875" cy="12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162" y="3500277"/>
            <a:ext cx="560724" cy="53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8800" y="4328550"/>
            <a:ext cx="336750" cy="3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6400" y="3993750"/>
            <a:ext cx="617875" cy="6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 txBox="1"/>
          <p:nvPr>
            <p:ph type="title"/>
          </p:nvPr>
        </p:nvSpPr>
        <p:spPr>
          <a:xfrm>
            <a:off x="273325" y="411200"/>
            <a:ext cx="3928500" cy="3639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Randomization</a:t>
            </a:r>
            <a:endParaRPr/>
          </a:p>
        </p:txBody>
      </p:sp>
      <p:sp>
        <p:nvSpPr>
          <p:cNvPr id="223" name="Google Shape;223;p42"/>
          <p:cNvSpPr txBox="1"/>
          <p:nvPr>
            <p:ph idx="1" type="body"/>
          </p:nvPr>
        </p:nvSpPr>
        <p:spPr>
          <a:xfrm>
            <a:off x="1784250" y="1928875"/>
            <a:ext cx="5387700" cy="24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1965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</a:t>
            </a:r>
            <a:r>
              <a:rPr b="1" lang="en"/>
              <a:t>lausible deniability</a:t>
            </a:r>
            <a:r>
              <a:rPr lang="en"/>
              <a:t> (coin flip mechanism)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if you have </a:t>
            </a:r>
            <a:r>
              <a:rPr b="1" lang="en"/>
              <a:t>many examples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 the recovering of the </a:t>
            </a:r>
            <a:r>
              <a:rPr b="1" lang="en"/>
              <a:t>underlying statistics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863" y="412725"/>
            <a:ext cx="6378275" cy="31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3"/>
          <p:cNvSpPr/>
          <p:nvPr/>
        </p:nvSpPr>
        <p:spPr>
          <a:xfrm>
            <a:off x="3122350" y="108850"/>
            <a:ext cx="5320800" cy="360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49" y="1665599"/>
            <a:ext cx="681876" cy="6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863" y="412725"/>
            <a:ext cx="6378275" cy="31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4"/>
          <p:cNvSpPr/>
          <p:nvPr/>
        </p:nvSpPr>
        <p:spPr>
          <a:xfrm>
            <a:off x="4993825" y="108850"/>
            <a:ext cx="3449400" cy="360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49" y="1665599"/>
            <a:ext cx="681876" cy="6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863" y="412725"/>
            <a:ext cx="6378275" cy="31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49" y="1665599"/>
            <a:ext cx="681876" cy="6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 txBox="1"/>
          <p:nvPr>
            <p:ph type="ctrTitle"/>
          </p:nvPr>
        </p:nvSpPr>
        <p:spPr>
          <a:xfrm>
            <a:off x="1545300" y="1149750"/>
            <a:ext cx="6350400" cy="28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aleway Thin"/>
                <a:ea typeface="Raleway Thin"/>
                <a:cs typeface="Raleway Thin"/>
                <a:sym typeface="Raleway Thin"/>
              </a:rPr>
              <a:t>You want to make generalizations over a population</a:t>
            </a:r>
            <a:endParaRPr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249" name="Google Shape;2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75" y="3922950"/>
            <a:ext cx="866575" cy="8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950" y="3380850"/>
            <a:ext cx="1096975" cy="10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type="title"/>
          </p:nvPr>
        </p:nvSpPr>
        <p:spPr>
          <a:xfrm>
            <a:off x="638950" y="1041775"/>
            <a:ext cx="7502400" cy="591300"/>
          </a:xfrm>
          <a:prstGeom prst="rect">
            <a:avLst/>
          </a:prstGeom>
        </p:spPr>
        <p:txBody>
          <a:bodyPr anchorCtr="0" anchor="ctr" bIns="91425" lIns="5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Rebeca Sarai 👩‍💻</a:t>
            </a:r>
            <a:endParaRPr/>
          </a:p>
        </p:txBody>
      </p:sp>
      <p:sp>
        <p:nvSpPr>
          <p:cNvPr id="126" name="Google Shape;126;p29"/>
          <p:cNvSpPr txBox="1"/>
          <p:nvPr>
            <p:ph idx="1" type="subTitle"/>
          </p:nvPr>
        </p:nvSpPr>
        <p:spPr>
          <a:xfrm>
            <a:off x="638950" y="1550550"/>
            <a:ext cx="7030800" cy="2723400"/>
          </a:xfrm>
          <a:prstGeom prst="rect">
            <a:avLst/>
          </a:prstGeom>
        </p:spPr>
        <p:txBody>
          <a:bodyPr anchorCtr="0" anchor="ctr" bIns="91425" lIns="5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Recife, Brazil ☀️ 🌊 🏖️ 🏝️ 🇧🇷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Computer Engineering by University of Pernambuco 👩‍🎓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Football fan ⚽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Software Engineer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6000" y="2107299"/>
            <a:ext cx="890225" cy="121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9"/>
          <p:cNvSpPr txBox="1"/>
          <p:nvPr/>
        </p:nvSpPr>
        <p:spPr>
          <a:xfrm>
            <a:off x="638950" y="3984175"/>
            <a:ext cx="30000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@_rebecasarai</a:t>
            </a:r>
            <a:endParaRPr b="1"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7"/>
          <p:cNvSpPr txBox="1"/>
          <p:nvPr>
            <p:ph type="title"/>
          </p:nvPr>
        </p:nvSpPr>
        <p:spPr>
          <a:xfrm>
            <a:off x="273325" y="411200"/>
            <a:ext cx="6701100" cy="3639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 Over Large Sets are Not Protective</a:t>
            </a:r>
            <a:endParaRPr/>
          </a:p>
        </p:txBody>
      </p:sp>
      <p:sp>
        <p:nvSpPr>
          <p:cNvPr id="256" name="Google Shape;256;p47"/>
          <p:cNvSpPr txBox="1"/>
          <p:nvPr>
            <p:ph idx="1" type="body"/>
          </p:nvPr>
        </p:nvSpPr>
        <p:spPr>
          <a:xfrm>
            <a:off x="1019125" y="2060700"/>
            <a:ext cx="2542500" cy="1022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</a:t>
            </a:r>
            <a:r>
              <a:rPr lang="en"/>
              <a:t>How many people in the database have the sickle cell trait?”</a:t>
            </a:r>
            <a:endParaRPr/>
          </a:p>
        </p:txBody>
      </p:sp>
      <p:sp>
        <p:nvSpPr>
          <p:cNvPr id="257" name="Google Shape;257;p47"/>
          <p:cNvSpPr txBox="1"/>
          <p:nvPr>
            <p:ph idx="1" type="body"/>
          </p:nvPr>
        </p:nvSpPr>
        <p:spPr>
          <a:xfrm>
            <a:off x="4901950" y="2060700"/>
            <a:ext cx="3300600" cy="1022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</a:t>
            </a:r>
            <a:r>
              <a:rPr lang="en"/>
              <a:t>How many people, not named Jane, in the database have the sickle cell trait?”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8"/>
          <p:cNvSpPr txBox="1"/>
          <p:nvPr>
            <p:ph type="title"/>
          </p:nvPr>
        </p:nvSpPr>
        <p:spPr>
          <a:xfrm>
            <a:off x="273325" y="411200"/>
            <a:ext cx="6701100" cy="3639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 Over Large Sets are Not Protective</a:t>
            </a:r>
            <a:endParaRPr/>
          </a:p>
        </p:txBody>
      </p:sp>
      <p:sp>
        <p:nvSpPr>
          <p:cNvPr id="263" name="Google Shape;263;p48"/>
          <p:cNvSpPr txBox="1"/>
          <p:nvPr>
            <p:ph idx="1" type="body"/>
          </p:nvPr>
        </p:nvSpPr>
        <p:spPr>
          <a:xfrm>
            <a:off x="1019125" y="2060700"/>
            <a:ext cx="2542500" cy="1022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“How many people in the database have the sickle cell trait?”</a:t>
            </a:r>
            <a:endParaRPr/>
          </a:p>
        </p:txBody>
      </p:sp>
      <p:sp>
        <p:nvSpPr>
          <p:cNvPr id="264" name="Google Shape;264;p48"/>
          <p:cNvSpPr txBox="1"/>
          <p:nvPr>
            <p:ph idx="1" type="body"/>
          </p:nvPr>
        </p:nvSpPr>
        <p:spPr>
          <a:xfrm>
            <a:off x="4901950" y="2060700"/>
            <a:ext cx="3300600" cy="1022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“How many people, not named Jane, in the database have the sickle cell trait?”</a:t>
            </a:r>
            <a:endParaRPr/>
          </a:p>
        </p:txBody>
      </p:sp>
      <p:sp>
        <p:nvSpPr>
          <p:cNvPr id="265" name="Google Shape;265;p48"/>
          <p:cNvSpPr txBox="1"/>
          <p:nvPr>
            <p:ph idx="1" type="body"/>
          </p:nvPr>
        </p:nvSpPr>
        <p:spPr>
          <a:xfrm>
            <a:off x="1804950" y="3388075"/>
            <a:ext cx="4656000" cy="570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Differencing attack</a:t>
            </a:r>
            <a:endParaRPr b="1"/>
          </a:p>
        </p:txBody>
      </p:sp>
      <p:sp>
        <p:nvSpPr>
          <p:cNvPr id="266" name="Google Shape;266;p48"/>
          <p:cNvSpPr/>
          <p:nvPr/>
        </p:nvSpPr>
        <p:spPr>
          <a:xfrm>
            <a:off x="3900138" y="2240100"/>
            <a:ext cx="663300" cy="6633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 txBox="1"/>
          <p:nvPr/>
        </p:nvSpPr>
        <p:spPr>
          <a:xfrm>
            <a:off x="355875" y="1148225"/>
            <a:ext cx="30000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aleway Thin"/>
                <a:ea typeface="Raleway Thin"/>
                <a:cs typeface="Raleway Thin"/>
                <a:sym typeface="Raleway Thin"/>
              </a:rPr>
              <a:t>The state or condition of being free from being observed or disturbed by other people.</a:t>
            </a:r>
            <a:endParaRPr i="1" sz="16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272" name="Google Shape;272;p49"/>
          <p:cNvCxnSpPr/>
          <p:nvPr/>
        </p:nvCxnSpPr>
        <p:spPr>
          <a:xfrm flipH="1">
            <a:off x="349275" y="1393325"/>
            <a:ext cx="6600" cy="671400"/>
          </a:xfrm>
          <a:prstGeom prst="straightConnector1">
            <a:avLst/>
          </a:prstGeom>
          <a:noFill/>
          <a:ln cap="flat" cmpd="sng" w="28575">
            <a:solidFill>
              <a:srgbClr val="0F4D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/>
          <p:nvPr/>
        </p:nvSpPr>
        <p:spPr>
          <a:xfrm>
            <a:off x="355875" y="1148225"/>
            <a:ext cx="30000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aleway Thin"/>
                <a:ea typeface="Raleway Thin"/>
                <a:cs typeface="Raleway Thin"/>
                <a:sym typeface="Raleway Thin"/>
              </a:rPr>
              <a:t>The state or condition of being free from being observed or disturbed by other people.</a:t>
            </a:r>
            <a:endParaRPr i="1" sz="16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278" name="Google Shape;278;p50"/>
          <p:cNvCxnSpPr/>
          <p:nvPr/>
        </p:nvCxnSpPr>
        <p:spPr>
          <a:xfrm flipH="1">
            <a:off x="349275" y="1393325"/>
            <a:ext cx="6600" cy="671400"/>
          </a:xfrm>
          <a:prstGeom prst="straightConnector1">
            <a:avLst/>
          </a:prstGeom>
          <a:noFill/>
          <a:ln cap="flat" cmpd="sng" w="28575">
            <a:solidFill>
              <a:srgbClr val="0F4D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50"/>
          <p:cNvCxnSpPr/>
          <p:nvPr/>
        </p:nvCxnSpPr>
        <p:spPr>
          <a:xfrm flipH="1">
            <a:off x="3355863" y="2131950"/>
            <a:ext cx="8100" cy="879600"/>
          </a:xfrm>
          <a:prstGeom prst="straightConnector1">
            <a:avLst/>
          </a:prstGeom>
          <a:noFill/>
          <a:ln cap="flat" cmpd="sng" w="28575">
            <a:solidFill>
              <a:srgbClr val="0F4D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50"/>
          <p:cNvSpPr txBox="1"/>
          <p:nvPr/>
        </p:nvSpPr>
        <p:spPr>
          <a:xfrm>
            <a:off x="3442625" y="1866750"/>
            <a:ext cx="3000000" cy="14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aleway Thin"/>
                <a:ea typeface="Raleway Thin"/>
                <a:cs typeface="Raleway Thin"/>
                <a:sym typeface="Raleway Thin"/>
              </a:rPr>
              <a:t>Privacy is preserved if... after the analysis, the analyzer doesn't know anything about the people in the dataset. They remain "unobserved".</a:t>
            </a:r>
            <a:endParaRPr i="1" sz="1600"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1"/>
          <p:cNvSpPr txBox="1"/>
          <p:nvPr/>
        </p:nvSpPr>
        <p:spPr>
          <a:xfrm>
            <a:off x="355875" y="1148225"/>
            <a:ext cx="30000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aleway Thin"/>
                <a:ea typeface="Raleway Thin"/>
                <a:cs typeface="Raleway Thin"/>
                <a:sym typeface="Raleway Thin"/>
              </a:rPr>
              <a:t>The state or condition of being free from being observed or disturbed by other people.</a:t>
            </a:r>
            <a:endParaRPr i="1" sz="16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286" name="Google Shape;286;p51"/>
          <p:cNvCxnSpPr/>
          <p:nvPr/>
        </p:nvCxnSpPr>
        <p:spPr>
          <a:xfrm flipH="1">
            <a:off x="349275" y="1393325"/>
            <a:ext cx="6600" cy="671400"/>
          </a:xfrm>
          <a:prstGeom prst="straightConnector1">
            <a:avLst/>
          </a:prstGeom>
          <a:noFill/>
          <a:ln cap="flat" cmpd="sng" w="28575">
            <a:solidFill>
              <a:srgbClr val="0F4D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51"/>
          <p:cNvSpPr txBox="1"/>
          <p:nvPr/>
        </p:nvSpPr>
        <p:spPr>
          <a:xfrm>
            <a:off x="5788100" y="3444625"/>
            <a:ext cx="3000000" cy="14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aleway Thin"/>
                <a:ea typeface="Raleway Thin"/>
                <a:cs typeface="Raleway Thin"/>
                <a:sym typeface="Raleway Thin"/>
              </a:rPr>
              <a:t>Anything that can be learned about a participant from the statistical database can be learned without access to the database</a:t>
            </a:r>
            <a:endParaRPr i="1" sz="16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288" name="Google Shape;288;p51"/>
          <p:cNvCxnSpPr/>
          <p:nvPr/>
        </p:nvCxnSpPr>
        <p:spPr>
          <a:xfrm flipH="1">
            <a:off x="3355863" y="2131950"/>
            <a:ext cx="8100" cy="879600"/>
          </a:xfrm>
          <a:prstGeom prst="straightConnector1">
            <a:avLst/>
          </a:prstGeom>
          <a:noFill/>
          <a:ln cap="flat" cmpd="sng" w="28575">
            <a:solidFill>
              <a:srgbClr val="0F4D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51"/>
          <p:cNvSpPr txBox="1"/>
          <p:nvPr/>
        </p:nvSpPr>
        <p:spPr>
          <a:xfrm>
            <a:off x="3442625" y="1866750"/>
            <a:ext cx="3000000" cy="14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aleway Thin"/>
                <a:ea typeface="Raleway Thin"/>
                <a:cs typeface="Raleway Thin"/>
                <a:sym typeface="Raleway Thin"/>
              </a:rPr>
              <a:t>Privacy is preserved if... after the analysis, the analyzer doesn't know anything about the people in the dataset. They remain "unobserved".</a:t>
            </a:r>
            <a:endParaRPr i="1" sz="16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290" name="Google Shape;290;p51"/>
          <p:cNvCxnSpPr/>
          <p:nvPr/>
        </p:nvCxnSpPr>
        <p:spPr>
          <a:xfrm flipH="1">
            <a:off x="5726400" y="3647725"/>
            <a:ext cx="14700" cy="1003800"/>
          </a:xfrm>
          <a:prstGeom prst="straightConnector1">
            <a:avLst/>
          </a:prstGeom>
          <a:noFill/>
          <a:ln cap="flat" cmpd="sng" w="28575">
            <a:solidFill>
              <a:srgbClr val="0F4D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/>
          <p:nvPr/>
        </p:nvSpPr>
        <p:spPr>
          <a:xfrm>
            <a:off x="1899600" y="1705500"/>
            <a:ext cx="5344800" cy="17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aleway"/>
                <a:ea typeface="Raleway"/>
                <a:cs typeface="Raleway"/>
                <a:sym typeface="Raleway"/>
              </a:rPr>
              <a:t>Agreement</a:t>
            </a:r>
            <a:r>
              <a:rPr i="1" lang="en" sz="1800">
                <a:latin typeface="Raleway"/>
                <a:ea typeface="Raleway"/>
                <a:cs typeface="Raleway"/>
                <a:sym typeface="Raleway"/>
              </a:rPr>
              <a:t> between a data holder and a data subject: The owner of the data </a:t>
            </a:r>
            <a:r>
              <a:rPr b="1" i="1" lang="en" sz="1800">
                <a:latin typeface="Raleway"/>
                <a:ea typeface="Raleway"/>
                <a:cs typeface="Raleway"/>
                <a:sym typeface="Raleway"/>
              </a:rPr>
              <a:t>will not be affected</a:t>
            </a:r>
            <a:r>
              <a:rPr i="1" lang="en" sz="1800">
                <a:latin typeface="Raleway"/>
                <a:ea typeface="Raleway"/>
                <a:cs typeface="Raleway"/>
                <a:sym typeface="Raleway"/>
              </a:rPr>
              <a:t>, adversely or otherwise, </a:t>
            </a:r>
            <a:r>
              <a:rPr b="1" i="1" lang="en" sz="1800">
                <a:latin typeface="Raleway"/>
                <a:ea typeface="Raleway"/>
                <a:cs typeface="Raleway"/>
                <a:sym typeface="Raleway"/>
              </a:rPr>
              <a:t>by allowing your data to be used</a:t>
            </a:r>
            <a:r>
              <a:rPr i="1" lang="en" sz="1800">
                <a:latin typeface="Raleway"/>
                <a:ea typeface="Raleway"/>
                <a:cs typeface="Raleway"/>
                <a:sym typeface="Raleway"/>
              </a:rPr>
              <a:t> in any study or analysis, </a:t>
            </a:r>
            <a:r>
              <a:rPr b="1" i="1" lang="en" sz="1800">
                <a:solidFill>
                  <a:srgbClr val="0F4DD9"/>
                </a:solidFill>
                <a:latin typeface="Raleway"/>
                <a:ea typeface="Raleway"/>
                <a:cs typeface="Raleway"/>
                <a:sym typeface="Raleway"/>
              </a:rPr>
              <a:t>no matter what other studies, datasets, or information sources are available</a:t>
            </a:r>
            <a:endParaRPr i="1" sz="1800">
              <a:solidFill>
                <a:srgbClr val="0F4DD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96" name="Google Shape;296;p52"/>
          <p:cNvCxnSpPr/>
          <p:nvPr/>
        </p:nvCxnSpPr>
        <p:spPr>
          <a:xfrm flipH="1">
            <a:off x="3524550" y="3648475"/>
            <a:ext cx="2094900" cy="3000"/>
          </a:xfrm>
          <a:prstGeom prst="straightConnector1">
            <a:avLst/>
          </a:prstGeom>
          <a:noFill/>
          <a:ln cap="flat" cmpd="sng" w="28575">
            <a:solidFill>
              <a:srgbClr val="0F4D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3"/>
          <p:cNvSpPr txBox="1"/>
          <p:nvPr>
            <p:ph idx="1" type="body"/>
          </p:nvPr>
        </p:nvSpPr>
        <p:spPr>
          <a:xfrm>
            <a:off x="1396050" y="1530800"/>
            <a:ext cx="6351900" cy="24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2006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Teachings</a:t>
            </a:r>
            <a:r>
              <a:rPr lang="en"/>
              <a:t> Database !=</a:t>
            </a:r>
            <a:r>
              <a:rPr b="1" lang="en"/>
              <a:t> Actions</a:t>
            </a:r>
            <a:r>
              <a:rPr lang="en"/>
              <a:t> of individual people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a formal </a:t>
            </a:r>
            <a:r>
              <a:rPr b="1" lang="en"/>
              <a:t>definition</a:t>
            </a:r>
            <a:r>
              <a:rPr lang="en"/>
              <a:t> of privacy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a form of </a:t>
            </a:r>
            <a:r>
              <a:rPr b="1" lang="en"/>
              <a:t>randomness or noise</a:t>
            </a:r>
            <a:r>
              <a:rPr lang="en"/>
              <a:t> added to the </a:t>
            </a:r>
            <a:r>
              <a:rPr b="1" lang="en"/>
              <a:t>query</a:t>
            </a:r>
            <a:r>
              <a:rPr lang="en"/>
              <a:t> to protect </a:t>
            </a:r>
            <a:r>
              <a:rPr b="1" lang="en"/>
              <a:t>from Differencing Attacks</a:t>
            </a:r>
            <a:endParaRPr b="1"/>
          </a:p>
        </p:txBody>
      </p:sp>
      <p:sp>
        <p:nvSpPr>
          <p:cNvPr id="302" name="Google Shape;302;p53"/>
          <p:cNvSpPr txBox="1"/>
          <p:nvPr>
            <p:ph type="title"/>
          </p:nvPr>
        </p:nvSpPr>
        <p:spPr>
          <a:xfrm>
            <a:off x="273325" y="411200"/>
            <a:ext cx="3928500" cy="3639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Privacy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/>
        </p:nvSpPr>
        <p:spPr>
          <a:xfrm>
            <a:off x="1899600" y="1705500"/>
            <a:ext cx="5344800" cy="17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In the context of a database:</a:t>
            </a:r>
            <a:endParaRPr i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aleway"/>
                <a:ea typeface="Raleway"/>
                <a:cs typeface="Raleway"/>
                <a:sym typeface="Raleway"/>
              </a:rPr>
              <a:t>Given we perform </a:t>
            </a:r>
            <a:r>
              <a:rPr b="1" i="1" lang="en" sz="1800">
                <a:latin typeface="Raleway"/>
                <a:ea typeface="Raleway"/>
                <a:cs typeface="Raleway"/>
                <a:sym typeface="Raleway"/>
              </a:rPr>
              <a:t>some query on the database</a:t>
            </a:r>
            <a:r>
              <a:rPr i="1" lang="en" sz="1800">
                <a:latin typeface="Raleway"/>
                <a:ea typeface="Raleway"/>
                <a:cs typeface="Raleway"/>
                <a:sym typeface="Raleway"/>
              </a:rPr>
              <a:t>, if we </a:t>
            </a:r>
            <a:r>
              <a:rPr b="1" i="1" lang="en" sz="1800">
                <a:latin typeface="Raleway"/>
                <a:ea typeface="Raleway"/>
                <a:cs typeface="Raleway"/>
                <a:sym typeface="Raleway"/>
              </a:rPr>
              <a:t>remove a person</a:t>
            </a:r>
            <a:r>
              <a:rPr i="1" lang="en" sz="1800">
                <a:latin typeface="Raleway"/>
                <a:ea typeface="Raleway"/>
                <a:cs typeface="Raleway"/>
                <a:sym typeface="Raleway"/>
              </a:rPr>
              <a:t> from the database and the </a:t>
            </a:r>
            <a:r>
              <a:rPr b="1" i="1" lang="en" sz="1800">
                <a:latin typeface="Raleway"/>
                <a:ea typeface="Raleway"/>
                <a:cs typeface="Raleway"/>
                <a:sym typeface="Raleway"/>
              </a:rPr>
              <a:t>query does not change</a:t>
            </a:r>
            <a:r>
              <a:rPr i="1" lang="en" sz="1800">
                <a:latin typeface="Raleway"/>
                <a:ea typeface="Raleway"/>
                <a:cs typeface="Raleway"/>
                <a:sym typeface="Raleway"/>
              </a:rPr>
              <a:t> then that person's privacy is </a:t>
            </a:r>
            <a:r>
              <a:rPr b="1" i="1" lang="en" sz="1800">
                <a:solidFill>
                  <a:srgbClr val="0F4DD9"/>
                </a:solidFill>
                <a:latin typeface="Raleway"/>
                <a:ea typeface="Raleway"/>
                <a:cs typeface="Raleway"/>
                <a:sym typeface="Raleway"/>
              </a:rPr>
              <a:t>fully protected</a:t>
            </a:r>
            <a:endParaRPr b="1" i="1" sz="1800">
              <a:solidFill>
                <a:srgbClr val="0F4DD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08" name="Google Shape;308;p54"/>
          <p:cNvCxnSpPr/>
          <p:nvPr/>
        </p:nvCxnSpPr>
        <p:spPr>
          <a:xfrm flipH="1">
            <a:off x="3524550" y="3419875"/>
            <a:ext cx="2094900" cy="3000"/>
          </a:xfrm>
          <a:prstGeom prst="straightConnector1">
            <a:avLst/>
          </a:prstGeom>
          <a:noFill/>
          <a:ln cap="flat" cmpd="sng" w="28575">
            <a:solidFill>
              <a:srgbClr val="0F4D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9" name="Google Shape;30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650" y="3908675"/>
            <a:ext cx="547424" cy="66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0375" y="3703675"/>
            <a:ext cx="315775" cy="3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038" y="4344450"/>
            <a:ext cx="315775" cy="3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1805" y="3740305"/>
            <a:ext cx="182099" cy="24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3650" y="4044650"/>
            <a:ext cx="271276" cy="27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6675" y="4060712"/>
            <a:ext cx="242500" cy="2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770" y="1589500"/>
            <a:ext cx="3992455" cy="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5"/>
          <p:cNvSpPr txBox="1"/>
          <p:nvPr/>
        </p:nvSpPr>
        <p:spPr>
          <a:xfrm>
            <a:off x="1890713" y="2199350"/>
            <a:ext cx="53625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Courier New"/>
                <a:ea typeface="Courier New"/>
                <a:cs typeface="Courier New"/>
                <a:sym typeface="Courier New"/>
              </a:rPr>
              <a:t>ℳ</a:t>
            </a:r>
            <a:r>
              <a:rPr lang="en" sz="1800"/>
              <a:t> 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is a </a:t>
            </a:r>
            <a:r>
              <a:rPr b="1" lang="en" sz="1800">
                <a:solidFill>
                  <a:srgbClr val="0F4DD9"/>
                </a:solidFill>
                <a:latin typeface="Raleway"/>
                <a:ea typeface="Raleway"/>
                <a:cs typeface="Raleway"/>
                <a:sym typeface="Raleway"/>
              </a:rPr>
              <a:t>randomized mechanism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 that gives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ε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-differential privacy for all data sets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1" name="Google Shape;321;p55"/>
          <p:cNvSpPr txBox="1"/>
          <p:nvPr/>
        </p:nvSpPr>
        <p:spPr>
          <a:xfrm>
            <a:off x="4229850" y="1010275"/>
            <a:ext cx="44100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raised to the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epsilon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power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2" name="Google Shape;322;p55"/>
          <p:cNvCxnSpPr/>
          <p:nvPr/>
        </p:nvCxnSpPr>
        <p:spPr>
          <a:xfrm flipH="1">
            <a:off x="4827800" y="1294450"/>
            <a:ext cx="450000" cy="416400"/>
          </a:xfrm>
          <a:prstGeom prst="straightConnector1">
            <a:avLst/>
          </a:prstGeom>
          <a:noFill/>
          <a:ln cap="flat" cmpd="sng" w="19050">
            <a:solidFill>
              <a:srgbClr val="0F4DD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6"/>
          <p:cNvSpPr txBox="1"/>
          <p:nvPr>
            <p:ph type="title"/>
          </p:nvPr>
        </p:nvSpPr>
        <p:spPr>
          <a:xfrm>
            <a:off x="273325" y="411200"/>
            <a:ext cx="6701100" cy="3639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Privacy</a:t>
            </a:r>
            <a:endParaRPr/>
          </a:p>
        </p:txBody>
      </p:sp>
      <p:sp>
        <p:nvSpPr>
          <p:cNvPr id="328" name="Google Shape;328;p56"/>
          <p:cNvSpPr txBox="1"/>
          <p:nvPr>
            <p:ph idx="1" type="body"/>
          </p:nvPr>
        </p:nvSpPr>
        <p:spPr>
          <a:xfrm>
            <a:off x="1784250" y="1547875"/>
            <a:ext cx="4656000" cy="24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 of </a:t>
            </a:r>
            <a:r>
              <a:rPr b="1" lang="en"/>
              <a:t>privacy loss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ε</a:t>
            </a:r>
            <a:r>
              <a:rPr lang="en"/>
              <a:t> (</a:t>
            </a:r>
            <a:r>
              <a:rPr b="1" lang="en"/>
              <a:t>privacy budget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Tune the "</a:t>
            </a:r>
            <a:r>
              <a:rPr b="1" lang="en"/>
              <a:t>amount of privacy</a:t>
            </a:r>
            <a:r>
              <a:rPr lang="en"/>
              <a:t>"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Privacy-preserving data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open source implementations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https://github.com/google/differential-privacy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https://github.com/uber-archive/sql-differential-privacy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https://github.com/google/rappor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https://github.com/prashmohan/GUPT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https://github.com/LLGemini/PINQ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https://github.com/ektelo/ektelo</a:t>
            </a:r>
            <a:endParaRPr/>
          </a:p>
        </p:txBody>
      </p:sp>
      <p:sp>
        <p:nvSpPr>
          <p:cNvPr id="329" name="Google Shape;329;p56"/>
          <p:cNvSpPr/>
          <p:nvPr/>
        </p:nvSpPr>
        <p:spPr>
          <a:xfrm>
            <a:off x="7821479" y="420425"/>
            <a:ext cx="922800" cy="1249200"/>
          </a:xfrm>
          <a:prstGeom prst="can">
            <a:avLst>
              <a:gd fmla="val 25000" name="adj"/>
            </a:avLst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6"/>
          <p:cNvSpPr txBox="1"/>
          <p:nvPr/>
        </p:nvSpPr>
        <p:spPr>
          <a:xfrm>
            <a:off x="7546387" y="0"/>
            <a:ext cx="14730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Budget ε = 0.1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1" name="Google Shape;331;p56"/>
          <p:cNvSpPr/>
          <p:nvPr/>
        </p:nvSpPr>
        <p:spPr>
          <a:xfrm>
            <a:off x="7821569" y="2073122"/>
            <a:ext cx="922800" cy="1249200"/>
          </a:xfrm>
          <a:prstGeom prst="can">
            <a:avLst>
              <a:gd fmla="val 25000" name="adj"/>
            </a:avLst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6"/>
          <p:cNvSpPr/>
          <p:nvPr/>
        </p:nvSpPr>
        <p:spPr>
          <a:xfrm>
            <a:off x="7821569" y="2979378"/>
            <a:ext cx="922800" cy="342900"/>
          </a:xfrm>
          <a:prstGeom prst="can">
            <a:avLst>
              <a:gd fmla="val 39633" name="adj"/>
            </a:avLst>
          </a:prstGeom>
          <a:solidFill>
            <a:srgbClr val="3C78D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6"/>
          <p:cNvSpPr txBox="1"/>
          <p:nvPr/>
        </p:nvSpPr>
        <p:spPr>
          <a:xfrm>
            <a:off x="7821569" y="2358274"/>
            <a:ext cx="9228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aleway"/>
                <a:ea typeface="Raleway"/>
                <a:cs typeface="Raleway"/>
                <a:sym typeface="Raleway"/>
              </a:rPr>
              <a:t>Query #1 with ε</a:t>
            </a:r>
            <a:r>
              <a:rPr lang="en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lang="en" sz="1100">
                <a:latin typeface="Raleway"/>
                <a:ea typeface="Raleway"/>
                <a:cs typeface="Raleway"/>
                <a:sym typeface="Raleway"/>
              </a:rPr>
              <a:t> = 0.02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4" name="Google Shape;334;p56"/>
          <p:cNvSpPr/>
          <p:nvPr/>
        </p:nvSpPr>
        <p:spPr>
          <a:xfrm>
            <a:off x="7821486" y="3761775"/>
            <a:ext cx="922800" cy="1249200"/>
          </a:xfrm>
          <a:prstGeom prst="can">
            <a:avLst>
              <a:gd fmla="val 25000" name="adj"/>
            </a:avLst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6"/>
          <p:cNvSpPr/>
          <p:nvPr/>
        </p:nvSpPr>
        <p:spPr>
          <a:xfrm>
            <a:off x="7821486" y="4448552"/>
            <a:ext cx="922800" cy="616500"/>
          </a:xfrm>
          <a:prstGeom prst="can">
            <a:avLst>
              <a:gd fmla="val 31360" name="adj"/>
            </a:avLst>
          </a:prstGeom>
          <a:solidFill>
            <a:srgbClr val="3C78D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6"/>
          <p:cNvSpPr txBox="1"/>
          <p:nvPr/>
        </p:nvSpPr>
        <p:spPr>
          <a:xfrm>
            <a:off x="7203017" y="1654934"/>
            <a:ext cx="21597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Q</a:t>
            </a: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uery with ε</a:t>
            </a:r>
            <a:r>
              <a:rPr b="1"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= 0.02 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7" name="Google Shape;337;p56"/>
          <p:cNvSpPr txBox="1"/>
          <p:nvPr/>
        </p:nvSpPr>
        <p:spPr>
          <a:xfrm>
            <a:off x="7203084" y="3377234"/>
            <a:ext cx="21597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Multiple queries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AEA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0"/>
          <p:cNvPicPr preferRelativeResize="0"/>
          <p:nvPr/>
        </p:nvPicPr>
        <p:blipFill rotWithShape="1">
          <a:blip r:embed="rId3">
            <a:alphaModFix/>
          </a:blip>
          <a:srcRect b="6576" l="8477" r="8486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0"/>
          <p:cNvSpPr/>
          <p:nvPr/>
        </p:nvSpPr>
        <p:spPr>
          <a:xfrm flipH="1" rot="10800000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52FF">
                  <a:alpha val="68627"/>
                </a:srgbClr>
              </a:gs>
              <a:gs pos="100000">
                <a:srgbClr val="002F93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0"/>
          <p:cNvSpPr/>
          <p:nvPr/>
        </p:nvSpPr>
        <p:spPr>
          <a:xfrm>
            <a:off x="3703725" y="2970825"/>
            <a:ext cx="5440500" cy="1286700"/>
          </a:xfrm>
          <a:prstGeom prst="rect">
            <a:avLst/>
          </a:prstGeom>
          <a:solidFill>
            <a:srgbClr val="0052FF"/>
          </a:solidFill>
          <a:ln>
            <a:noFill/>
          </a:ln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0"/>
          <p:cNvSpPr txBox="1"/>
          <p:nvPr/>
        </p:nvSpPr>
        <p:spPr>
          <a:xfrm>
            <a:off x="3996075" y="3175975"/>
            <a:ext cx="48873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B0725"/>
              </a:buClr>
              <a:buSzPts val="2400"/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We're a </a:t>
            </a: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 of experts</a:t>
            </a: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from Brazil. 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B0725"/>
              </a:buClr>
              <a:buSzPts val="2400"/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help our clients </a:t>
            </a: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evolve their products</a:t>
            </a: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right way 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B0725"/>
              </a:buClr>
              <a:buSzPts val="2400"/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top notch</a:t>
            </a: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development and UX techniques.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7" name="Google Shape;1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100" y="744800"/>
            <a:ext cx="4732529" cy="2011225"/>
          </a:xfrm>
          <a:prstGeom prst="rect">
            <a:avLst/>
          </a:prstGeom>
          <a:noFill/>
          <a:ln>
            <a:noFill/>
          </a:ln>
          <a:effectLst>
            <a:outerShdw blurRad="542925" rotWithShape="0" algn="bl" dir="7140000" dist="314325">
              <a:srgbClr val="000000">
                <a:alpha val="48000"/>
              </a:srgbClr>
            </a:outerShdw>
          </a:effectLst>
        </p:spPr>
      </p:pic>
      <p:sp>
        <p:nvSpPr>
          <p:cNvPr id="138" name="Google Shape;138;p30"/>
          <p:cNvSpPr txBox="1"/>
          <p:nvPr/>
        </p:nvSpPr>
        <p:spPr>
          <a:xfrm>
            <a:off x="3843675" y="4157050"/>
            <a:ext cx="48873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B0725"/>
              </a:buClr>
              <a:buSzPts val="2400"/>
              <a:buFont typeface="Helvetica Neue"/>
              <a:buNone/>
            </a:pPr>
            <a:r>
              <a:rPr lang="en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to know us: </a:t>
            </a:r>
            <a:r>
              <a:rPr lang="en" sz="12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vintasoftware.com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7"/>
          <p:cNvSpPr txBox="1"/>
          <p:nvPr>
            <p:ph type="ctrTitle"/>
          </p:nvPr>
        </p:nvSpPr>
        <p:spPr>
          <a:xfrm>
            <a:off x="1545300" y="1149750"/>
            <a:ext cx="6053400" cy="28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aleway Thin"/>
                <a:ea typeface="Raleway Thin"/>
                <a:cs typeface="Raleway Thin"/>
                <a:sym typeface="Raleway Thin"/>
              </a:rPr>
              <a:t>You want to collect and release data </a:t>
            </a:r>
            <a:r>
              <a:rPr lang="en" sz="3000" strike="sngStrike">
                <a:solidFill>
                  <a:srgbClr val="B7B7B7"/>
                </a:solidFill>
                <a:latin typeface="Raleway Thin"/>
                <a:ea typeface="Raleway Thin"/>
                <a:cs typeface="Raleway Thin"/>
                <a:sym typeface="Raleway Thin"/>
              </a:rPr>
              <a:t>that contains answers to sensitive questions</a:t>
            </a:r>
            <a:endParaRPr sz="3000" strike="sngStrike">
              <a:solidFill>
                <a:srgbClr val="B7B7B7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343" name="Google Shape;3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475" y="4474827"/>
            <a:ext cx="560724" cy="53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475" y="3993750"/>
            <a:ext cx="560724" cy="53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5200" y="3912675"/>
            <a:ext cx="832375" cy="8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925" y="3723925"/>
            <a:ext cx="1209875" cy="12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162" y="3500277"/>
            <a:ext cx="560724" cy="535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100" y="1569650"/>
            <a:ext cx="7471800" cy="20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448" y="1261750"/>
            <a:ext cx="4105100" cy="29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671486"/>
            <a:ext cx="4572001" cy="14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0"/>
          <p:cNvSpPr txBox="1"/>
          <p:nvPr/>
        </p:nvSpPr>
        <p:spPr>
          <a:xfrm>
            <a:off x="2823600" y="3335850"/>
            <a:ext cx="34968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97A7"/>
                </a:solidFill>
                <a:latin typeface="Courier New"/>
                <a:ea typeface="Courier New"/>
                <a:cs typeface="Courier New"/>
                <a:sym typeface="Courier Ne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Mac Observer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1"/>
          <p:cNvSpPr txBox="1"/>
          <p:nvPr>
            <p:ph type="title"/>
          </p:nvPr>
        </p:nvSpPr>
        <p:spPr>
          <a:xfrm>
            <a:off x="273325" y="411200"/>
            <a:ext cx="3928500" cy="3639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k-Anonymity</a:t>
            </a:r>
            <a:endParaRPr/>
          </a:p>
        </p:txBody>
      </p:sp>
      <p:sp>
        <p:nvSpPr>
          <p:cNvPr id="369" name="Google Shape;369;p61"/>
          <p:cNvSpPr txBox="1"/>
          <p:nvPr>
            <p:ph idx="1" type="body"/>
          </p:nvPr>
        </p:nvSpPr>
        <p:spPr>
          <a:xfrm>
            <a:off x="1784250" y="1547875"/>
            <a:ext cx="4656000" cy="24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Creates </a:t>
            </a:r>
            <a:r>
              <a:rPr b="1" lang="en"/>
              <a:t>groups</a:t>
            </a:r>
            <a:r>
              <a:rPr lang="en"/>
              <a:t> with at least k records </a:t>
            </a:r>
            <a:r>
              <a:rPr b="1" lang="en"/>
              <a:t>sharing</a:t>
            </a:r>
            <a:r>
              <a:rPr lang="en"/>
              <a:t> the same </a:t>
            </a:r>
            <a:r>
              <a:rPr b="1" lang="en"/>
              <a:t>quasi-identifiers</a:t>
            </a:r>
            <a:r>
              <a:rPr lang="en"/>
              <a:t> values.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Generalization and Suppression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Provides </a:t>
            </a:r>
            <a:r>
              <a:rPr b="1" lang="en"/>
              <a:t>protection</a:t>
            </a:r>
            <a:r>
              <a:rPr lang="en"/>
              <a:t> against </a:t>
            </a:r>
            <a:r>
              <a:rPr b="1" lang="en"/>
              <a:t>identity disclosure</a:t>
            </a:r>
            <a:endParaRPr/>
          </a:p>
        </p:txBody>
      </p:sp>
      <p:pic>
        <p:nvPicPr>
          <p:cNvPr id="370" name="Google Shape;370;p61"/>
          <p:cNvPicPr preferRelativeResize="0"/>
          <p:nvPr/>
        </p:nvPicPr>
        <p:blipFill rotWithShape="1">
          <a:blip r:embed="rId3">
            <a:alphaModFix/>
          </a:blip>
          <a:srcRect b="19491" l="0" r="0" t="0"/>
          <a:stretch/>
        </p:blipFill>
        <p:spPr>
          <a:xfrm>
            <a:off x="6509075" y="1284200"/>
            <a:ext cx="2398947" cy="25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2"/>
          <p:cNvSpPr txBox="1"/>
          <p:nvPr>
            <p:ph type="title"/>
          </p:nvPr>
        </p:nvSpPr>
        <p:spPr>
          <a:xfrm>
            <a:off x="273325" y="411200"/>
            <a:ext cx="6701100" cy="3639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k-Anonymity</a:t>
            </a:r>
            <a:endParaRPr/>
          </a:p>
        </p:txBody>
      </p:sp>
      <p:sp>
        <p:nvSpPr>
          <p:cNvPr id="376" name="Google Shape;376;p62"/>
          <p:cNvSpPr txBox="1"/>
          <p:nvPr>
            <p:ph idx="1" type="body"/>
          </p:nvPr>
        </p:nvSpPr>
        <p:spPr>
          <a:xfrm>
            <a:off x="1784250" y="1547875"/>
            <a:ext cx="4656000" cy="24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Linkage attack: </a:t>
            </a:r>
            <a:r>
              <a:rPr lang="en"/>
              <a:t>Netflix subscribers issue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Refinements</a:t>
            </a:r>
            <a:r>
              <a:rPr lang="en"/>
              <a:t> of the k-Anonymity </a:t>
            </a:r>
            <a:r>
              <a:rPr lang="en" sz="1000"/>
              <a:t>(l-diversity, t-closeness, ß-likeness)</a:t>
            </a:r>
            <a:endParaRPr sz="1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Cannot be </a:t>
            </a:r>
            <a:r>
              <a:rPr b="1" lang="en"/>
              <a:t>Fully Anonymized</a:t>
            </a:r>
            <a:r>
              <a:rPr lang="en"/>
              <a:t> and Remain </a:t>
            </a:r>
            <a:r>
              <a:rPr b="1" lang="en"/>
              <a:t>Useful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Privacy vs Utility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62"/>
          <p:cNvPicPr preferRelativeResize="0"/>
          <p:nvPr/>
        </p:nvPicPr>
        <p:blipFill rotWithShape="1">
          <a:blip r:embed="rId3">
            <a:alphaModFix/>
          </a:blip>
          <a:srcRect b="19491" l="0" r="0" t="0"/>
          <a:stretch/>
        </p:blipFill>
        <p:spPr>
          <a:xfrm>
            <a:off x="6509075" y="1284200"/>
            <a:ext cx="2398947" cy="25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3"/>
          <p:cNvSpPr txBox="1"/>
          <p:nvPr/>
        </p:nvSpPr>
        <p:spPr>
          <a:xfrm>
            <a:off x="539425" y="1107650"/>
            <a:ext cx="7777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 sz="18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have i been pwned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 sz="18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Pwned Passwords with k-anonymity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 sz="18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Validating Leaked Passwords with k-Anonymity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 sz="18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6"/>
              </a:rPr>
              <a:t>Simple implementation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63"/>
          <p:cNvSpPr txBox="1"/>
          <p:nvPr>
            <p:ph type="title"/>
          </p:nvPr>
        </p:nvSpPr>
        <p:spPr>
          <a:xfrm>
            <a:off x="273325" y="411200"/>
            <a:ext cx="3928500" cy="3639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pic>
        <p:nvPicPr>
          <p:cNvPr id="384" name="Google Shape;384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3850" y="2879425"/>
            <a:ext cx="4850149" cy="226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4"/>
          <p:cNvSpPr txBox="1"/>
          <p:nvPr>
            <p:ph type="title"/>
          </p:nvPr>
        </p:nvSpPr>
        <p:spPr>
          <a:xfrm>
            <a:off x="273325" y="411200"/>
            <a:ext cx="6701100" cy="3639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need to comply with GDPR</a:t>
            </a:r>
            <a:endParaRPr/>
          </a:p>
        </p:txBody>
      </p:sp>
      <p:sp>
        <p:nvSpPr>
          <p:cNvPr id="390" name="Google Shape;390;p64"/>
          <p:cNvSpPr txBox="1"/>
          <p:nvPr>
            <p:ph idx="1" type="body"/>
          </p:nvPr>
        </p:nvSpPr>
        <p:spPr>
          <a:xfrm>
            <a:off x="2276400" y="1230825"/>
            <a:ext cx="4656000" cy="3516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Encrypt the data in transit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Encrypt the data at rest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Encrypt your backups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Protect data integrity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 access to personal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use data for purposes that the user hasn’t agreed with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log personal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more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5"/>
          <p:cNvSpPr txBox="1"/>
          <p:nvPr>
            <p:ph type="ctrTitle"/>
          </p:nvPr>
        </p:nvSpPr>
        <p:spPr>
          <a:xfrm>
            <a:off x="1545300" y="1149750"/>
            <a:ext cx="6053400" cy="28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aleway Thin"/>
                <a:ea typeface="Raleway Thin"/>
                <a:cs typeface="Raleway Thin"/>
                <a:sym typeface="Raleway Thin"/>
              </a:rPr>
              <a:t>You want to use prediction models with user's data</a:t>
            </a:r>
            <a:endParaRPr sz="36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396" name="Google Shape;39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50" y="3950950"/>
            <a:ext cx="785325" cy="7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type="title"/>
          </p:nvPr>
        </p:nvSpPr>
        <p:spPr>
          <a:xfrm>
            <a:off x="273325" y="411200"/>
            <a:ext cx="6701100" cy="3639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problem...</a:t>
            </a:r>
            <a:endParaRPr/>
          </a:p>
        </p:txBody>
      </p:sp>
      <p:sp>
        <p:nvSpPr>
          <p:cNvPr id="402" name="Google Shape;402;p66"/>
          <p:cNvSpPr txBox="1"/>
          <p:nvPr>
            <p:ph idx="1" type="body"/>
          </p:nvPr>
        </p:nvSpPr>
        <p:spPr>
          <a:xfrm>
            <a:off x="2244000" y="1697550"/>
            <a:ext cx="4656000" cy="3071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b="1" lang="en"/>
              <a:t>diff</a:t>
            </a:r>
            <a:r>
              <a:rPr lang="en"/>
              <a:t> between the </a:t>
            </a:r>
            <a:r>
              <a:rPr b="1" lang="en"/>
              <a:t>model sent</a:t>
            </a:r>
            <a:r>
              <a:rPr lang="en"/>
              <a:t> and the </a:t>
            </a:r>
            <a:r>
              <a:rPr b="1" lang="en"/>
              <a:t>model received</a:t>
            </a:r>
            <a:r>
              <a:rPr lang="en"/>
              <a:t> still </a:t>
            </a:r>
            <a:r>
              <a:rPr b="1" lang="en"/>
              <a:t>leaks private information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itself, does not guarantee privacy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/>
        </p:nvSpPr>
        <p:spPr>
          <a:xfrm>
            <a:off x="2638200" y="2214000"/>
            <a:ext cx="38676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aleway Thin"/>
                <a:ea typeface="Raleway Thin"/>
                <a:cs typeface="Raleway Thin"/>
                <a:sym typeface="Raleway Thin"/>
              </a:rPr>
              <a:t>Security and Privacy</a:t>
            </a:r>
            <a:endParaRPr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02200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1275" y="615251"/>
            <a:ext cx="5547574" cy="309030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8"/>
          <p:cNvSpPr txBox="1"/>
          <p:nvPr/>
        </p:nvSpPr>
        <p:spPr>
          <a:xfrm>
            <a:off x="4922275" y="676175"/>
            <a:ext cx="3917100" cy="3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Raleway"/>
              <a:buAutoNum type="arabicPeriod"/>
            </a:pP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Clients </a:t>
            </a: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download</a:t>
            </a: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 the current model.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AutoNum type="arabicPeriod"/>
            </a:pP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Each client computes an </a:t>
            </a: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updated model</a:t>
            </a: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 based on their </a:t>
            </a: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local data</a:t>
            </a: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.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AutoNum type="arabicPeriod"/>
            </a:pP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The </a:t>
            </a: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model updates</a:t>
            </a: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 are </a:t>
            </a: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sent</a:t>
            </a: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 to the </a:t>
            </a: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server</a:t>
            </a: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.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"/>
              <a:buAutoNum type="arabicPeriod"/>
            </a:pP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The server </a:t>
            </a: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aggregates</a:t>
            </a: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 these </a:t>
            </a: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models</a:t>
            </a: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 to construct an </a:t>
            </a: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improved global model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9"/>
          <p:cNvSpPr txBox="1"/>
          <p:nvPr>
            <p:ph idx="1" type="body"/>
          </p:nvPr>
        </p:nvSpPr>
        <p:spPr>
          <a:xfrm>
            <a:off x="2244000" y="1636450"/>
            <a:ext cx="4656000" cy="24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</a:t>
            </a:r>
            <a:r>
              <a:rPr lang="en"/>
              <a:t>nables </a:t>
            </a:r>
            <a:r>
              <a:rPr b="1" lang="en"/>
              <a:t>mobile phones</a:t>
            </a:r>
            <a:r>
              <a:rPr lang="en"/>
              <a:t> to collaboratively learn a shared </a:t>
            </a:r>
            <a:r>
              <a:rPr b="1" lang="en"/>
              <a:t>prediction model</a:t>
            </a:r>
            <a:r>
              <a:rPr lang="en"/>
              <a:t> while keeping all the </a:t>
            </a:r>
            <a:r>
              <a:rPr b="1" lang="en"/>
              <a:t>training data on device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No</a:t>
            </a:r>
            <a:r>
              <a:rPr lang="en"/>
              <a:t> need to store the </a:t>
            </a:r>
            <a:r>
              <a:rPr b="1" lang="en"/>
              <a:t>data</a:t>
            </a:r>
            <a:r>
              <a:rPr lang="en"/>
              <a:t> </a:t>
            </a:r>
            <a:r>
              <a:rPr b="1" lang="en"/>
              <a:t>in the cloud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Smarter models, lower latency, and less power consumption</a:t>
            </a:r>
            <a:endParaRPr/>
          </a:p>
        </p:txBody>
      </p:sp>
      <p:sp>
        <p:nvSpPr>
          <p:cNvPr id="419" name="Google Shape;419;p69"/>
          <p:cNvSpPr txBox="1"/>
          <p:nvPr>
            <p:ph type="title"/>
          </p:nvPr>
        </p:nvSpPr>
        <p:spPr>
          <a:xfrm>
            <a:off x="273325" y="411200"/>
            <a:ext cx="3928500" cy="3639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Federated Learning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0"/>
          <p:cNvSpPr txBox="1"/>
          <p:nvPr>
            <p:ph type="title"/>
          </p:nvPr>
        </p:nvSpPr>
        <p:spPr>
          <a:xfrm>
            <a:off x="273325" y="411200"/>
            <a:ext cx="6701100" cy="3639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425" name="Google Shape;425;p70"/>
          <p:cNvSpPr txBox="1"/>
          <p:nvPr>
            <p:ph idx="1" type="body"/>
          </p:nvPr>
        </p:nvSpPr>
        <p:spPr>
          <a:xfrm>
            <a:off x="2244000" y="1697550"/>
            <a:ext cx="6113100" cy="3071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Pytorch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https://github.com/OpenMined/PySyft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https://github.com/tensorflow/federated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Federated Learning with Pytorch example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1"/>
          <p:cNvSpPr txBox="1"/>
          <p:nvPr>
            <p:ph type="ctrTitle"/>
          </p:nvPr>
        </p:nvSpPr>
        <p:spPr>
          <a:xfrm>
            <a:off x="1545300" y="1149750"/>
            <a:ext cx="6053400" cy="28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aleway Thin"/>
                <a:ea typeface="Raleway Thin"/>
                <a:cs typeface="Raleway Thin"/>
                <a:sym typeface="Raleway Thin"/>
              </a:rPr>
              <a:t>You want to update your model with user's data</a:t>
            </a:r>
            <a:endParaRPr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431" name="Google Shape;43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50" y="3950950"/>
            <a:ext cx="785325" cy="7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9425" y="3950950"/>
            <a:ext cx="785325" cy="7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9952" y="3993338"/>
            <a:ext cx="735024" cy="70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2"/>
          <p:cNvSpPr txBox="1"/>
          <p:nvPr/>
        </p:nvSpPr>
        <p:spPr>
          <a:xfrm>
            <a:off x="1899600" y="1705500"/>
            <a:ext cx="5344800" cy="17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aleway"/>
                <a:ea typeface="Raleway"/>
                <a:cs typeface="Raleway"/>
                <a:sym typeface="Raleway"/>
              </a:rPr>
              <a:t>To share information </a:t>
            </a:r>
            <a:r>
              <a:rPr b="1" i="1" lang="en" sz="1800">
                <a:latin typeface="Raleway"/>
                <a:ea typeface="Raleway"/>
                <a:cs typeface="Raleway"/>
                <a:sym typeface="Raleway"/>
              </a:rPr>
              <a:t>without</a:t>
            </a:r>
            <a:r>
              <a:rPr i="1" lang="en" sz="1800">
                <a:latin typeface="Raleway"/>
                <a:ea typeface="Raleway"/>
                <a:cs typeface="Raleway"/>
                <a:sym typeface="Raleway"/>
              </a:rPr>
              <a:t> the need of a </a:t>
            </a:r>
            <a:r>
              <a:rPr b="1" i="1" lang="en" sz="1800">
                <a:latin typeface="Raleway"/>
                <a:ea typeface="Raleway"/>
                <a:cs typeface="Raleway"/>
                <a:sym typeface="Raleway"/>
              </a:rPr>
              <a:t>trusted third party</a:t>
            </a:r>
            <a:r>
              <a:rPr i="1" lang="en" sz="1800">
                <a:latin typeface="Raleway"/>
                <a:ea typeface="Raleway"/>
                <a:cs typeface="Raleway"/>
                <a:sym typeface="Raleway"/>
              </a:rPr>
              <a:t> to store/process the data. The protocol allows </a:t>
            </a:r>
            <a:r>
              <a:rPr b="1" i="1" lang="en" sz="1800">
                <a:latin typeface="Raleway"/>
                <a:ea typeface="Raleway"/>
                <a:cs typeface="Raleway"/>
                <a:sym typeface="Raleway"/>
              </a:rPr>
              <a:t>concealing partial information</a:t>
            </a:r>
            <a:r>
              <a:rPr i="1" lang="en" sz="1800">
                <a:latin typeface="Raleway"/>
                <a:ea typeface="Raleway"/>
                <a:cs typeface="Raleway"/>
                <a:sym typeface="Raleway"/>
              </a:rPr>
              <a:t> about the data, </a:t>
            </a:r>
            <a:r>
              <a:rPr b="1" i="1" lang="en" sz="1800">
                <a:latin typeface="Raleway"/>
                <a:ea typeface="Raleway"/>
                <a:cs typeface="Raleway"/>
                <a:sym typeface="Raleway"/>
              </a:rPr>
              <a:t>computing data from many</a:t>
            </a:r>
            <a:r>
              <a:rPr i="1" lang="en" sz="18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i="1" lang="en" sz="1800">
                <a:latin typeface="Raleway"/>
                <a:ea typeface="Raleway"/>
                <a:cs typeface="Raleway"/>
                <a:sym typeface="Raleway"/>
              </a:rPr>
              <a:t>sources</a:t>
            </a:r>
            <a:r>
              <a:rPr i="1" lang="en" sz="1800">
                <a:latin typeface="Raleway"/>
                <a:ea typeface="Raleway"/>
                <a:cs typeface="Raleway"/>
                <a:sym typeface="Raleway"/>
              </a:rPr>
              <a:t> without ever revealing individual results</a:t>
            </a:r>
            <a:endParaRPr i="1" sz="1800">
              <a:solidFill>
                <a:srgbClr val="0F4DD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39" name="Google Shape;439;p72"/>
          <p:cNvCxnSpPr/>
          <p:nvPr/>
        </p:nvCxnSpPr>
        <p:spPr>
          <a:xfrm flipH="1">
            <a:off x="3524550" y="3648475"/>
            <a:ext cx="2094900" cy="3000"/>
          </a:xfrm>
          <a:prstGeom prst="straightConnector1">
            <a:avLst/>
          </a:prstGeom>
          <a:noFill/>
          <a:ln cap="flat" cmpd="sng" w="28575">
            <a:solidFill>
              <a:srgbClr val="0F4D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73"/>
          <p:cNvPicPr preferRelativeResize="0"/>
          <p:nvPr/>
        </p:nvPicPr>
        <p:blipFill rotWithShape="1">
          <a:blip r:embed="rId3">
            <a:alphaModFix/>
          </a:blip>
          <a:srcRect b="0" l="0" r="0" t="20153"/>
          <a:stretch/>
        </p:blipFill>
        <p:spPr>
          <a:xfrm>
            <a:off x="2286000" y="655150"/>
            <a:ext cx="4572000" cy="38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4"/>
          <p:cNvSpPr txBox="1"/>
          <p:nvPr>
            <p:ph idx="1" type="body"/>
          </p:nvPr>
        </p:nvSpPr>
        <p:spPr>
          <a:xfrm>
            <a:off x="2083200" y="1602175"/>
            <a:ext cx="4977600" cy="24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when</a:t>
            </a:r>
            <a:r>
              <a:rPr lang="en"/>
              <a:t> a model has </a:t>
            </a:r>
            <a:r>
              <a:rPr b="1" lang="en"/>
              <a:t>multiple owners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for individuals to </a:t>
            </a:r>
            <a:r>
              <a:rPr b="1" lang="en"/>
              <a:t>share control</a:t>
            </a:r>
            <a:r>
              <a:rPr lang="en"/>
              <a:t> of a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No party learns any other party’s input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Participants are </a:t>
            </a:r>
            <a:r>
              <a:rPr b="1" lang="en"/>
              <a:t>protected</a:t>
            </a:r>
            <a:r>
              <a:rPr lang="en"/>
              <a:t> from privacy leakage, </a:t>
            </a:r>
            <a:r>
              <a:rPr b="1" lang="en"/>
              <a:t>except</a:t>
            </a:r>
            <a:r>
              <a:rPr lang="en"/>
              <a:t> for what can be </a:t>
            </a:r>
            <a:r>
              <a:rPr b="1" lang="en"/>
              <a:t>inferred from the output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with other techniques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74"/>
          <p:cNvSpPr txBox="1"/>
          <p:nvPr>
            <p:ph type="title"/>
          </p:nvPr>
        </p:nvSpPr>
        <p:spPr>
          <a:xfrm>
            <a:off x="273325" y="411200"/>
            <a:ext cx="4497000" cy="3639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Multi-Party Computation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5"/>
          <p:cNvSpPr txBox="1"/>
          <p:nvPr>
            <p:ph type="title"/>
          </p:nvPr>
        </p:nvSpPr>
        <p:spPr>
          <a:xfrm>
            <a:off x="273325" y="411200"/>
            <a:ext cx="6701100" cy="3639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456" name="Google Shape;456;p75"/>
          <p:cNvSpPr txBox="1"/>
          <p:nvPr>
            <p:ph idx="1" type="body"/>
          </p:nvPr>
        </p:nvSpPr>
        <p:spPr>
          <a:xfrm>
            <a:off x="2244000" y="1697550"/>
            <a:ext cx="6151200" cy="3071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Pytorch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https://github.com/OpenMined/PySyft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https://github.com/tf-encrypted/tf-encrypted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https://github.com/rdragos/awesome-mpc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Implementation of Multi-Party Computation with Pytorch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6"/>
          <p:cNvSpPr txBox="1"/>
          <p:nvPr>
            <p:ph type="ctrTitle"/>
          </p:nvPr>
        </p:nvSpPr>
        <p:spPr>
          <a:xfrm>
            <a:off x="1545300" y="1149750"/>
            <a:ext cx="6053400" cy="28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aleway Thin"/>
                <a:ea typeface="Raleway Thin"/>
                <a:cs typeface="Raleway Thin"/>
                <a:sym typeface="Raleway Thin"/>
              </a:rPr>
              <a:t>You want to perform safe operations in sensitive data</a:t>
            </a:r>
            <a:endParaRPr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462" name="Google Shape;46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200" y="3950950"/>
            <a:ext cx="785325" cy="7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501" y="3913351"/>
            <a:ext cx="1115500" cy="8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426" y="1085150"/>
            <a:ext cx="2182575" cy="40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2"/>
          <p:cNvSpPr txBox="1"/>
          <p:nvPr/>
        </p:nvSpPr>
        <p:spPr>
          <a:xfrm>
            <a:off x="1251525" y="1812900"/>
            <a:ext cx="5577600" cy="21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Scientists don't have enough data to build new models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We don't feel safe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263" y="3429688"/>
            <a:ext cx="1115500" cy="8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77"/>
          <p:cNvSpPr txBox="1"/>
          <p:nvPr/>
        </p:nvSpPr>
        <p:spPr>
          <a:xfrm>
            <a:off x="1899600" y="1705500"/>
            <a:ext cx="5344800" cy="17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Specific 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computations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 are performed in 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ciphertexts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 and the obtained 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result is also a ciphertext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 that can be revealed only by the owner with a </a:t>
            </a:r>
            <a:r>
              <a:rPr b="1"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secret key</a:t>
            </a:r>
            <a:endParaRPr b="1" i="1"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70" name="Google Shape;470;p77"/>
          <p:cNvCxnSpPr/>
          <p:nvPr/>
        </p:nvCxnSpPr>
        <p:spPr>
          <a:xfrm flipH="1">
            <a:off x="3524550" y="3103675"/>
            <a:ext cx="2094900" cy="3000"/>
          </a:xfrm>
          <a:prstGeom prst="straightConnector1">
            <a:avLst/>
          </a:prstGeom>
          <a:noFill/>
          <a:ln cap="flat" cmpd="sng" w="28575">
            <a:solidFill>
              <a:srgbClr val="0F4D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1" name="Google Shape;47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0375" y="3528800"/>
            <a:ext cx="547424" cy="66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3529250" y="3561350"/>
            <a:ext cx="248700" cy="2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3237" y="3293238"/>
            <a:ext cx="452600" cy="45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4" name="Google Shape;474;p77"/>
          <p:cNvCxnSpPr>
            <a:stCxn id="471" idx="3"/>
            <a:endCxn id="468" idx="1"/>
          </p:cNvCxnSpPr>
          <p:nvPr/>
        </p:nvCxnSpPr>
        <p:spPr>
          <a:xfrm>
            <a:off x="3557799" y="3859963"/>
            <a:ext cx="1703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med" w="med" type="none"/>
            <a:tailEnd len="med" w="med" type="triangle"/>
          </a:ln>
        </p:spPr>
      </p:cxnSp>
      <p:pic>
        <p:nvPicPr>
          <p:cNvPr id="475" name="Google Shape;475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32650" y="4098200"/>
            <a:ext cx="353775" cy="35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6" name="Google Shape;476;p77"/>
          <p:cNvCxnSpPr>
            <a:stCxn id="468" idx="2"/>
            <a:endCxn id="471" idx="2"/>
          </p:cNvCxnSpPr>
          <p:nvPr/>
        </p:nvCxnSpPr>
        <p:spPr>
          <a:xfrm flipH="1" rot="5400000">
            <a:off x="4502013" y="2973213"/>
            <a:ext cx="99000" cy="2535000"/>
          </a:xfrm>
          <a:prstGeom prst="bentConnector3">
            <a:avLst>
              <a:gd fmla="val -240530" name="adj1"/>
            </a:avLst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263" y="3429688"/>
            <a:ext cx="1115500" cy="8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78"/>
          <p:cNvSpPr txBox="1"/>
          <p:nvPr/>
        </p:nvSpPr>
        <p:spPr>
          <a:xfrm>
            <a:off x="1899600" y="1705500"/>
            <a:ext cx="5344800" cy="17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Specific 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computations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 are performed in 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ciphertexts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 and the obtained 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result is also a ciphertext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 that can be revealed only by the owner with a </a:t>
            </a:r>
            <a:r>
              <a:rPr b="1" lang="en" sz="18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secret key</a:t>
            </a:r>
            <a:endParaRPr b="1" i="1" sz="18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83" name="Google Shape;483;p78"/>
          <p:cNvCxnSpPr/>
          <p:nvPr/>
        </p:nvCxnSpPr>
        <p:spPr>
          <a:xfrm flipH="1">
            <a:off x="3524550" y="3103675"/>
            <a:ext cx="2094900" cy="3000"/>
          </a:xfrm>
          <a:prstGeom prst="straightConnector1">
            <a:avLst/>
          </a:prstGeom>
          <a:noFill/>
          <a:ln cap="flat" cmpd="sng" w="28575">
            <a:solidFill>
              <a:srgbClr val="0F4D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4" name="Google Shape;48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0375" y="3528800"/>
            <a:ext cx="547424" cy="66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3529250" y="3561350"/>
            <a:ext cx="248700" cy="2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3237" y="3293238"/>
            <a:ext cx="452600" cy="45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78"/>
          <p:cNvCxnSpPr>
            <a:stCxn id="484" idx="3"/>
            <a:endCxn id="481" idx="1"/>
          </p:cNvCxnSpPr>
          <p:nvPr/>
        </p:nvCxnSpPr>
        <p:spPr>
          <a:xfrm>
            <a:off x="3557799" y="3859963"/>
            <a:ext cx="1703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med" w="med" type="none"/>
            <a:tailEnd len="med" w="med" type="triangle"/>
          </a:ln>
        </p:spPr>
      </p:cxnSp>
      <p:pic>
        <p:nvPicPr>
          <p:cNvPr id="488" name="Google Shape;488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32650" y="4098200"/>
            <a:ext cx="353775" cy="35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9" name="Google Shape;489;p78"/>
          <p:cNvCxnSpPr>
            <a:stCxn id="481" idx="2"/>
            <a:endCxn id="484" idx="2"/>
          </p:cNvCxnSpPr>
          <p:nvPr/>
        </p:nvCxnSpPr>
        <p:spPr>
          <a:xfrm flipH="1" rot="5400000">
            <a:off x="4502013" y="2973213"/>
            <a:ext cx="99000" cy="2535000"/>
          </a:xfrm>
          <a:prstGeom prst="bentConnector3">
            <a:avLst>
              <a:gd fmla="val -240530" name="adj1"/>
            </a:avLst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med" w="med" type="none"/>
            <a:tailEnd len="med" w="med" type="triangle"/>
          </a:ln>
        </p:spPr>
      </p:cxnSp>
      <p:sp>
        <p:nvSpPr>
          <p:cNvPr id="490" name="Google Shape;490;p78"/>
          <p:cNvSpPr/>
          <p:nvPr/>
        </p:nvSpPr>
        <p:spPr>
          <a:xfrm rot="2700000">
            <a:off x="2540278" y="3163323"/>
            <a:ext cx="547301" cy="32965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1263" y="3429688"/>
            <a:ext cx="1115500" cy="8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79"/>
          <p:cNvSpPr txBox="1"/>
          <p:nvPr/>
        </p:nvSpPr>
        <p:spPr>
          <a:xfrm>
            <a:off x="1899600" y="1705500"/>
            <a:ext cx="5344800" cy="17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Specific </a:t>
            </a:r>
            <a:r>
              <a:rPr b="1" lang="en" sz="180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computations</a:t>
            </a:r>
            <a:r>
              <a:rPr lang="en" sz="180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 are performed in </a:t>
            </a:r>
            <a:r>
              <a:rPr b="1" lang="en" sz="180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ciphertexts</a:t>
            </a:r>
            <a:r>
              <a:rPr lang="en" sz="180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 and the obtained </a:t>
            </a:r>
            <a:r>
              <a:rPr b="1" lang="en" sz="180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result is also a ciphertext</a:t>
            </a:r>
            <a:r>
              <a:rPr lang="en" sz="180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 that can be revealed only by the owner with a </a:t>
            </a:r>
            <a:r>
              <a:rPr b="1" lang="en" sz="180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secret key</a:t>
            </a:r>
            <a:endParaRPr b="1" i="1" sz="1800">
              <a:solidFill>
                <a:srgbClr val="D9D9D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97" name="Google Shape;497;p79"/>
          <p:cNvCxnSpPr/>
          <p:nvPr/>
        </p:nvCxnSpPr>
        <p:spPr>
          <a:xfrm flipH="1">
            <a:off x="3524550" y="3103675"/>
            <a:ext cx="2094900" cy="3000"/>
          </a:xfrm>
          <a:prstGeom prst="straightConnector1">
            <a:avLst/>
          </a:prstGeom>
          <a:noFill/>
          <a:ln cap="flat" cmpd="sng" w="28575">
            <a:solidFill>
              <a:srgbClr val="0F4D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8" name="Google Shape;498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0375" y="3528800"/>
            <a:ext cx="547424" cy="66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3529250" y="3561350"/>
            <a:ext cx="248700" cy="2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3237" y="3293238"/>
            <a:ext cx="452600" cy="45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1" name="Google Shape;501;p79"/>
          <p:cNvCxnSpPr>
            <a:stCxn id="498" idx="3"/>
            <a:endCxn id="495" idx="1"/>
          </p:cNvCxnSpPr>
          <p:nvPr/>
        </p:nvCxnSpPr>
        <p:spPr>
          <a:xfrm>
            <a:off x="3557799" y="3859963"/>
            <a:ext cx="1703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med" w="med" type="none"/>
            <a:tailEnd len="med" w="med" type="triangle"/>
          </a:ln>
        </p:spPr>
      </p:cxnSp>
      <p:pic>
        <p:nvPicPr>
          <p:cNvPr id="502" name="Google Shape;502;p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32650" y="4098200"/>
            <a:ext cx="353775" cy="35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3" name="Google Shape;503;p79"/>
          <p:cNvCxnSpPr>
            <a:stCxn id="495" idx="2"/>
            <a:endCxn id="498" idx="2"/>
          </p:cNvCxnSpPr>
          <p:nvPr/>
        </p:nvCxnSpPr>
        <p:spPr>
          <a:xfrm flipH="1" rot="5400000">
            <a:off x="4502013" y="2973213"/>
            <a:ext cx="99000" cy="2535000"/>
          </a:xfrm>
          <a:prstGeom prst="bentConnector3">
            <a:avLst>
              <a:gd fmla="val -240530" name="adj1"/>
            </a:avLst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med" w="med" type="none"/>
            <a:tailEnd len="med" w="med" type="triangle"/>
          </a:ln>
        </p:spPr>
      </p:cxnSp>
      <p:sp>
        <p:nvSpPr>
          <p:cNvPr id="504" name="Google Shape;504;p79"/>
          <p:cNvSpPr/>
          <p:nvPr/>
        </p:nvSpPr>
        <p:spPr>
          <a:xfrm rot="8332035">
            <a:off x="6417696" y="3125179"/>
            <a:ext cx="547274" cy="32977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0"/>
          <p:cNvSpPr txBox="1"/>
          <p:nvPr>
            <p:ph idx="1" type="body"/>
          </p:nvPr>
        </p:nvSpPr>
        <p:spPr>
          <a:xfrm>
            <a:off x="2244000" y="1187100"/>
            <a:ext cx="4656000" cy="307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when</a:t>
            </a:r>
            <a:r>
              <a:rPr lang="en"/>
              <a:t> a model has a </a:t>
            </a:r>
            <a:r>
              <a:rPr b="1" lang="en"/>
              <a:t>single owner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</a:t>
            </a:r>
            <a:r>
              <a:rPr lang="en"/>
              <a:t>ata is </a:t>
            </a:r>
            <a:r>
              <a:rPr b="1" lang="en"/>
              <a:t>never</a:t>
            </a:r>
            <a:r>
              <a:rPr lang="en"/>
              <a:t> </a:t>
            </a:r>
            <a:r>
              <a:rPr b="1" lang="en"/>
              <a:t>unencrypted</a:t>
            </a:r>
            <a:r>
              <a:rPr lang="en"/>
              <a:t> outside of the users’ environment.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</a:t>
            </a:r>
            <a:r>
              <a:rPr b="1" lang="en"/>
              <a:t>computation on encrypted data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ecure against quantum computers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Open source implementations</a:t>
            </a:r>
            <a:endParaRPr/>
          </a:p>
        </p:txBody>
      </p:sp>
      <p:sp>
        <p:nvSpPr>
          <p:cNvPr id="510" name="Google Shape;510;p80"/>
          <p:cNvSpPr txBox="1"/>
          <p:nvPr>
            <p:ph type="title"/>
          </p:nvPr>
        </p:nvSpPr>
        <p:spPr>
          <a:xfrm>
            <a:off x="273325" y="411200"/>
            <a:ext cx="4497000" cy="3639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Homomorphic Encryption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1"/>
          <p:cNvSpPr txBox="1"/>
          <p:nvPr>
            <p:ph idx="1" type="body"/>
          </p:nvPr>
        </p:nvSpPr>
        <p:spPr>
          <a:xfrm>
            <a:off x="2244000" y="1187100"/>
            <a:ext cx="4656000" cy="307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Still a long way from real-world enterprise implementation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Tend to work best when processing </a:t>
            </a:r>
            <a:r>
              <a:rPr b="1" lang="en"/>
              <a:t>integers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Slow. </a:t>
            </a:r>
            <a:r>
              <a:rPr lang="en" u="sng">
                <a:solidFill>
                  <a:schemeClr val="hlink"/>
                </a:solidFill>
                <a:hlinkClick r:id="rId3"/>
              </a:rPr>
              <a:t>IBM’s initial release</a:t>
            </a:r>
            <a:r>
              <a:rPr lang="en"/>
              <a:t> ran ‘100 trillion times’ slower than plaintext operations.</a:t>
            </a:r>
            <a:endParaRPr/>
          </a:p>
        </p:txBody>
      </p:sp>
      <p:sp>
        <p:nvSpPr>
          <p:cNvPr id="516" name="Google Shape;516;p81"/>
          <p:cNvSpPr txBox="1"/>
          <p:nvPr>
            <p:ph type="title"/>
          </p:nvPr>
        </p:nvSpPr>
        <p:spPr>
          <a:xfrm>
            <a:off x="273325" y="411200"/>
            <a:ext cx="4497000" cy="363900"/>
          </a:xfrm>
          <a:prstGeom prst="rect">
            <a:avLst/>
          </a:prstGeom>
        </p:spPr>
        <p:txBody>
          <a:bodyPr anchorCtr="0" anchor="t" bIns="91425" lIns="5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Homomorphic Encryption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2"/>
          <p:cNvSpPr txBox="1"/>
          <p:nvPr>
            <p:ph idx="4294967295" type="body"/>
          </p:nvPr>
        </p:nvSpPr>
        <p:spPr>
          <a:xfrm>
            <a:off x="1250850" y="888875"/>
            <a:ext cx="6642300" cy="191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Randomization</a:t>
            </a:r>
            <a:r>
              <a:rPr lang="en">
                <a:solidFill>
                  <a:schemeClr val="dk1"/>
                </a:solidFill>
              </a:rPr>
              <a:t>: collect sensitive data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k-Anonymity</a:t>
            </a:r>
            <a:r>
              <a:rPr lang="en">
                <a:solidFill>
                  <a:schemeClr val="dk1"/>
                </a:solidFill>
              </a:rPr>
              <a:t>: release dataset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Differential Privacy</a:t>
            </a:r>
            <a:r>
              <a:rPr lang="en">
                <a:solidFill>
                  <a:schemeClr val="dk1"/>
                </a:solidFill>
              </a:rPr>
              <a:t>: aggregate information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Federated Learning</a:t>
            </a:r>
            <a:r>
              <a:rPr lang="en">
                <a:solidFill>
                  <a:schemeClr val="dk1"/>
                </a:solidFill>
              </a:rPr>
              <a:t>: create machine learning models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Secure Multi-Party Computation</a:t>
            </a:r>
            <a:r>
              <a:rPr lang="en">
                <a:solidFill>
                  <a:schemeClr val="dk1"/>
                </a:solidFill>
              </a:rPr>
              <a:t>: distributed processing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Homomorphic encryption</a:t>
            </a:r>
            <a:r>
              <a:rPr lang="en">
                <a:solidFill>
                  <a:schemeClr val="dk1"/>
                </a:solidFill>
              </a:rPr>
              <a:t>: operate over encrypted 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2" name="Google Shape;522;p82"/>
          <p:cNvSpPr txBox="1"/>
          <p:nvPr>
            <p:ph idx="4294967295" type="title"/>
          </p:nvPr>
        </p:nvSpPr>
        <p:spPr>
          <a:xfrm>
            <a:off x="273325" y="411200"/>
            <a:ext cx="4497000" cy="363900"/>
          </a:xfrm>
          <a:prstGeom prst="rect">
            <a:avLst/>
          </a:prstGeom>
        </p:spPr>
        <p:txBody>
          <a:bodyPr anchorCtr="0" anchor="ctr" bIns="91425" lIns="5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Resume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23" name="Google Shape;523;p82"/>
          <p:cNvSpPr txBox="1"/>
          <p:nvPr>
            <p:ph idx="4294967295" type="body"/>
          </p:nvPr>
        </p:nvSpPr>
        <p:spPr>
          <a:xfrm>
            <a:off x="4231350" y="2697525"/>
            <a:ext cx="3661800" cy="191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Other things I wish I had the time to mention: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Private Set Intersection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Private Identity Server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Cloak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link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3"/>
          <p:cNvSpPr txBox="1"/>
          <p:nvPr>
            <p:ph idx="4294967295" type="body"/>
          </p:nvPr>
        </p:nvSpPr>
        <p:spPr>
          <a:xfrm>
            <a:off x="1458600" y="1424550"/>
            <a:ext cx="6226800" cy="183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If you deal with sensitive data of europeans citizens </a:t>
            </a:r>
            <a:r>
              <a:rPr b="1" lang="en">
                <a:solidFill>
                  <a:schemeClr val="dk1"/>
                </a:solidFill>
              </a:rPr>
              <a:t>get a </a:t>
            </a:r>
            <a:r>
              <a:rPr b="1" lang="en">
                <a:solidFill>
                  <a:schemeClr val="dk1"/>
                </a:solidFill>
              </a:rPr>
              <a:t>lawyer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right now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Data cannot be </a:t>
            </a:r>
            <a:r>
              <a:rPr b="1" lang="en">
                <a:solidFill>
                  <a:schemeClr val="dk1"/>
                </a:solidFill>
              </a:rPr>
              <a:t>fully anonymized</a:t>
            </a:r>
            <a:r>
              <a:rPr lang="en">
                <a:solidFill>
                  <a:schemeClr val="dk1"/>
                </a:solidFill>
              </a:rPr>
              <a:t> and remain </a:t>
            </a:r>
            <a:r>
              <a:rPr b="1" lang="en">
                <a:solidFill>
                  <a:schemeClr val="dk1"/>
                </a:solidFill>
              </a:rPr>
              <a:t>useful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Queries over large sets are not protective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Summary </a:t>
            </a:r>
            <a:r>
              <a:rPr b="1" lang="en">
                <a:solidFill>
                  <a:schemeClr val="dk1"/>
                </a:solidFill>
              </a:rPr>
              <a:t>statistics are Not “Safe”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Remember </a:t>
            </a:r>
            <a:r>
              <a:rPr b="1" lang="en">
                <a:solidFill>
                  <a:schemeClr val="dk1"/>
                </a:solidFill>
              </a:rPr>
              <a:t>linkage attacks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29" name="Google Shape;529;p83"/>
          <p:cNvSpPr txBox="1"/>
          <p:nvPr>
            <p:ph idx="4294967295" type="title"/>
          </p:nvPr>
        </p:nvSpPr>
        <p:spPr>
          <a:xfrm>
            <a:off x="273325" y="411200"/>
            <a:ext cx="4497000" cy="363900"/>
          </a:xfrm>
          <a:prstGeom prst="rect">
            <a:avLst/>
          </a:prstGeom>
        </p:spPr>
        <p:txBody>
          <a:bodyPr anchorCtr="0" anchor="ctr" bIns="91425" lIns="5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Takeaways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413" y="1890713"/>
            <a:ext cx="4829175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5"/>
          <p:cNvSpPr txBox="1"/>
          <p:nvPr/>
        </p:nvSpPr>
        <p:spPr>
          <a:xfrm>
            <a:off x="536284" y="2014981"/>
            <a:ext cx="2466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500"/>
              <a:buFont typeface="Helvetica Neue"/>
              <a:buNone/>
            </a:pPr>
            <a:r>
              <a:rPr b="1" lang="e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Rebeca Sarai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540" name="Google Shape;540;p85"/>
          <p:cNvSpPr txBox="1"/>
          <p:nvPr/>
        </p:nvSpPr>
        <p:spPr>
          <a:xfrm>
            <a:off x="534728" y="2299353"/>
            <a:ext cx="24669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Helvetica Neue"/>
              <a:buNone/>
            </a:pP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 Engineer</a:t>
            </a:r>
            <a:endParaRPr sz="500">
              <a:solidFill>
                <a:schemeClr val="dk1"/>
              </a:solidFill>
            </a:endParaRPr>
          </a:p>
        </p:txBody>
      </p:sp>
      <p:grpSp>
        <p:nvGrpSpPr>
          <p:cNvPr id="541" name="Google Shape;541;p85"/>
          <p:cNvGrpSpPr/>
          <p:nvPr/>
        </p:nvGrpSpPr>
        <p:grpSpPr>
          <a:xfrm>
            <a:off x="549011" y="2626487"/>
            <a:ext cx="4388023" cy="819210"/>
            <a:chOff x="3717669" y="3323250"/>
            <a:chExt cx="4388023" cy="819210"/>
          </a:xfrm>
        </p:grpSpPr>
        <p:sp>
          <p:nvSpPr>
            <p:cNvPr id="542" name="Google Shape;542;p85"/>
            <p:cNvSpPr txBox="1"/>
            <p:nvPr/>
          </p:nvSpPr>
          <p:spPr>
            <a:xfrm>
              <a:off x="3892155" y="3627767"/>
              <a:ext cx="4210200" cy="2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58585"/>
                </a:buClr>
                <a:buSzPts val="1200"/>
                <a:buFont typeface="Helvetica Neue"/>
                <a:buNone/>
              </a:pPr>
              <a:r>
                <a:rPr lang="en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@_rebecasarai</a:t>
              </a:r>
              <a:endParaRPr sz="500">
                <a:solidFill>
                  <a:schemeClr val="dk1"/>
                </a:solidFill>
              </a:endParaRPr>
            </a:p>
          </p:txBody>
        </p:sp>
        <p:pic>
          <p:nvPicPr>
            <p:cNvPr descr="twitter.png" id="543" name="Google Shape;543;p8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30008" y="3629886"/>
              <a:ext cx="134288" cy="1342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4" name="Google Shape;544;p85"/>
            <p:cNvSpPr txBox="1"/>
            <p:nvPr/>
          </p:nvSpPr>
          <p:spPr>
            <a:xfrm>
              <a:off x="3892155" y="3923459"/>
              <a:ext cx="4210200" cy="2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58585"/>
                </a:buClr>
                <a:buSzPts val="1200"/>
                <a:buFont typeface="Helvetica Neue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/</a:t>
              </a:r>
              <a:r>
                <a:rPr lang="en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rsarai</a:t>
              </a:r>
              <a:endParaRPr sz="500">
                <a:solidFill>
                  <a:schemeClr val="dk1"/>
                </a:solidFill>
              </a:endParaRPr>
            </a:p>
          </p:txBody>
        </p:sp>
        <p:pic>
          <p:nvPicPr>
            <p:cNvPr descr="Asset 6.png" id="545" name="Google Shape;545;p85"/>
            <p:cNvPicPr preferRelativeResize="0"/>
            <p:nvPr/>
          </p:nvPicPr>
          <p:blipFill rotWithShape="1">
            <a:blip r:embed="rId4">
              <a:alphaModFix/>
            </a:blip>
            <a:srcRect b="199" l="0" r="0" t="189"/>
            <a:stretch/>
          </p:blipFill>
          <p:spPr>
            <a:xfrm>
              <a:off x="3717669" y="3923452"/>
              <a:ext cx="141865" cy="1418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6" name="Google Shape;546;p85"/>
            <p:cNvSpPr txBox="1"/>
            <p:nvPr/>
          </p:nvSpPr>
          <p:spPr>
            <a:xfrm>
              <a:off x="3896993" y="3323250"/>
              <a:ext cx="4208700" cy="2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58585"/>
                </a:buClr>
                <a:buSzPts val="1200"/>
                <a:buFont typeface="Helvetica Neue"/>
                <a:buNone/>
              </a:pPr>
              <a:r>
                <a:rPr lang="en" sz="12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rebeca</a:t>
              </a:r>
              <a:r>
                <a:rPr b="0" i="0" lang="en" sz="12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@vinta.com.br</a:t>
              </a:r>
              <a:endParaRPr sz="500">
                <a:solidFill>
                  <a:schemeClr val="dk1"/>
                </a:solidFill>
              </a:endParaRPr>
            </a:p>
          </p:txBody>
        </p:sp>
        <p:pic>
          <p:nvPicPr>
            <p:cNvPr descr="Asset 8@5x.png" id="547" name="Google Shape;547;p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30008" y="3328743"/>
              <a:ext cx="134288" cy="1342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8" name="Google Shape;548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8541" y="3127627"/>
            <a:ext cx="2466899" cy="1706466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47625">
              <a:srgbClr val="000000">
                <a:alpha val="28000"/>
              </a:srgbClr>
            </a:outerShdw>
          </a:effectLst>
        </p:spPr>
      </p:pic>
      <p:sp>
        <p:nvSpPr>
          <p:cNvPr id="549" name="Google Shape;549;p85"/>
          <p:cNvSpPr txBox="1"/>
          <p:nvPr/>
        </p:nvSpPr>
        <p:spPr>
          <a:xfrm>
            <a:off x="534716" y="678848"/>
            <a:ext cx="4243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en" sz="3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b="1" sz="3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Got any questions?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0" name="Google Shape;550;p85"/>
          <p:cNvSpPr txBox="1"/>
          <p:nvPr/>
        </p:nvSpPr>
        <p:spPr>
          <a:xfrm>
            <a:off x="3808100" y="2014975"/>
            <a:ext cx="51582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 this talk on </a:t>
            </a: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vintasoftware.com/talks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51" name="Google Shape;551;p85"/>
          <p:cNvSpPr txBox="1"/>
          <p:nvPr/>
        </p:nvSpPr>
        <p:spPr>
          <a:xfrm>
            <a:off x="128275" y="4811775"/>
            <a:ext cx="34968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@_rebecasarai</a:t>
            </a:r>
            <a:endParaRPr b="1" sz="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2" name="Google Shape;552;p85"/>
          <p:cNvSpPr txBox="1"/>
          <p:nvPr/>
        </p:nvSpPr>
        <p:spPr>
          <a:xfrm>
            <a:off x="5516925" y="4811775"/>
            <a:ext cx="34968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bit.ly/jane-doe-talk</a:t>
            </a:r>
            <a:endParaRPr b="1" sz="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ourier New"/>
              <a:buChar char="●"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CAO, Jianneng; KARRAS, Panagiotis. </a:t>
            </a:r>
            <a:r>
              <a:rPr b="1" lang="en" sz="1000">
                <a:latin typeface="Raleway"/>
                <a:ea typeface="Raleway"/>
                <a:cs typeface="Raleway"/>
                <a:sym typeface="Raleway"/>
              </a:rPr>
              <a:t>Publishing microdata with a robust privacy guarantee</a:t>
            </a: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. Proceedings of the VLDB Endowment, v. 5, n. 11, p. 1388-1399, 2012.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aleway"/>
              <a:buChar char="●"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The Algorithmic Foundations of Differential Privacy (</a:t>
            </a:r>
            <a:r>
              <a:rPr lang="en" sz="1000" u="sng">
                <a:latin typeface="Raleway"/>
                <a:ea typeface="Raleway"/>
                <a:cs typeface="Raleway"/>
                <a:sym typeface="Raleway"/>
                <a:hlinkClick r:id="rId3"/>
              </a:rPr>
              <a:t>here</a:t>
            </a: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)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aleway"/>
              <a:buChar char="●"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Differentially Private SQL with Bounded User Contribution (</a:t>
            </a:r>
            <a:r>
              <a:rPr lang="en" sz="1000" u="sng">
                <a:latin typeface="Raleway"/>
                <a:ea typeface="Raleway"/>
                <a:cs typeface="Raleway"/>
                <a:sym typeface="Raleway"/>
                <a:hlinkClick r:id="rId4"/>
              </a:rPr>
              <a:t>here</a:t>
            </a: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)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aleway"/>
              <a:buChar char="●"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Differential Privacy at Scale: Uber and Berkeley Collaboration (</a:t>
            </a:r>
            <a:r>
              <a:rPr lang="en" sz="1000" u="sng">
                <a:latin typeface="Raleway"/>
                <a:ea typeface="Raleway"/>
                <a:cs typeface="Raleway"/>
                <a:sym typeface="Raleway"/>
                <a:hlinkClick r:id="rId5"/>
              </a:rPr>
              <a:t>video</a:t>
            </a: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)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aleway"/>
              <a:buChar char="●"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Tutorial: Differential Privacy and Learning: The Tools, The Results, and The Frontier (</a:t>
            </a:r>
            <a:r>
              <a:rPr lang="en" sz="1000" u="sng">
                <a:latin typeface="Raleway"/>
                <a:ea typeface="Raleway"/>
                <a:cs typeface="Raleway"/>
                <a:sym typeface="Raleway"/>
                <a:hlinkClick r:id="rId6"/>
              </a:rPr>
              <a:t>video</a:t>
            </a: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)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aleway"/>
              <a:buChar char="●"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Keeping Your Data Secure While Learning From It - Andreas Dewes and Katharine Jarmul (</a:t>
            </a:r>
            <a:r>
              <a:rPr lang="en" sz="1000" u="sng">
                <a:latin typeface="Raleway"/>
                <a:ea typeface="Raleway"/>
                <a:cs typeface="Raleway"/>
                <a:sym typeface="Raleway"/>
                <a:hlinkClick r:id="rId7"/>
              </a:rPr>
              <a:t>video</a:t>
            </a: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)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aleway"/>
              <a:buChar char="●"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9 Data Anonymization Use Cases You Need To Know Of (</a:t>
            </a:r>
            <a:r>
              <a:rPr lang="en" sz="1000" u="sng">
                <a:latin typeface="Raleway"/>
                <a:ea typeface="Raleway"/>
                <a:cs typeface="Raleway"/>
                <a:sym typeface="Raleway"/>
                <a:hlinkClick r:id="rId8"/>
              </a:rPr>
              <a:t>here</a:t>
            </a: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)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aleway"/>
              <a:buChar char="●"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The Definition of Differential Privacy - Cynthia Dwork (</a:t>
            </a:r>
            <a:r>
              <a:rPr lang="en" sz="1000" u="sng">
                <a:latin typeface="Raleway"/>
                <a:ea typeface="Raleway"/>
                <a:cs typeface="Raleway"/>
                <a:sym typeface="Raleway"/>
                <a:hlinkClick r:id="rId9"/>
              </a:rPr>
              <a:t>video</a:t>
            </a: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)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aleway"/>
              <a:buChar char="●"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Protecting Personal Data with Django (because it's the law) (</a:t>
            </a:r>
            <a:r>
              <a:rPr lang="en" sz="1000" u="sng">
                <a:latin typeface="Raleway"/>
                <a:ea typeface="Raleway"/>
                <a:cs typeface="Raleway"/>
                <a:sym typeface="Raleway"/>
                <a:hlinkClick r:id="rId10"/>
              </a:rPr>
              <a:t>video</a:t>
            </a: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)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aleway"/>
              <a:buChar char="●"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Pseu, Pseu, Pseudio. Pseudonymization in Django. by Frank Valcarcel (</a:t>
            </a:r>
            <a:r>
              <a:rPr lang="en" sz="1000" u="sng">
                <a:latin typeface="Raleway"/>
                <a:ea typeface="Raleway"/>
                <a:cs typeface="Raleway"/>
                <a:sym typeface="Raleway"/>
                <a:hlinkClick r:id="rId11"/>
              </a:rPr>
              <a:t>video</a:t>
            </a: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)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ourier New"/>
              <a:buChar char="●"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DOMINGO-FERRER, Josep; SORIA-COMAS, Jordi. </a:t>
            </a:r>
            <a:r>
              <a:rPr b="1" lang="en" sz="1000">
                <a:latin typeface="Raleway"/>
                <a:ea typeface="Raleway"/>
                <a:cs typeface="Raleway"/>
                <a:sym typeface="Raleway"/>
              </a:rPr>
              <a:t>Anonymization in the time of big data</a:t>
            </a: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. In: International Conference on Privacy in Statistical Databases. Springer, Cham, 2016. p. 57-68.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ourier New"/>
              <a:buChar char="●"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LI, Ninghui; LI, Tiancheng; VENKATASUBRAMANIAN, Suresh. </a:t>
            </a:r>
            <a:r>
              <a:rPr b="1" lang="en" sz="1000">
                <a:latin typeface="Raleway"/>
                <a:ea typeface="Raleway"/>
                <a:cs typeface="Raleway"/>
                <a:sym typeface="Raleway"/>
              </a:rPr>
              <a:t>t-closeness: Privacy beyond k-anonymity and l-diversity</a:t>
            </a: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. In: 2007 IEEE 23rd International Conference on Data Engineering. IEEE, 2007. p. 106-115.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ourier New"/>
              <a:buChar char="●"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SWEENEY, Latanya. </a:t>
            </a:r>
            <a:r>
              <a:rPr b="1" lang="en" sz="1000">
                <a:latin typeface="Raleway"/>
                <a:ea typeface="Raleway"/>
                <a:cs typeface="Raleway"/>
                <a:sym typeface="Raleway"/>
              </a:rPr>
              <a:t>k-anonymity: A model for protecting privacy</a:t>
            </a: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. International Journal of Uncertainty, Fuzziness and Knowledge-Based Systems, v. 10, n. 05, p. 557-570, 2002.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aleway"/>
              <a:buChar char="●"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Apple Releases Details on Differential Privacy, and the Big Takeaway Is Which Emoji Is Most Popular (</a:t>
            </a:r>
            <a:r>
              <a:rPr lang="en" sz="1000" u="sng">
                <a:latin typeface="Raleway"/>
                <a:ea typeface="Raleway"/>
                <a:cs typeface="Raleway"/>
                <a:sym typeface="Raleway"/>
                <a:hlinkClick r:id="rId12"/>
              </a:rPr>
              <a:t>here</a:t>
            </a: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)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aleway"/>
              <a:buChar char="●"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Differential Privacy In Action (</a:t>
            </a:r>
            <a:r>
              <a:rPr lang="en" sz="1000" u="sng">
                <a:latin typeface="Raleway"/>
                <a:ea typeface="Raleway"/>
                <a:cs typeface="Raleway"/>
                <a:sym typeface="Raleway"/>
                <a:hlinkClick r:id="rId13"/>
              </a:rPr>
              <a:t>here</a:t>
            </a: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)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8" name="Google Shape;558;p8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References</a:t>
            </a:r>
            <a:endParaRPr b="1" sz="2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3425"/>
            <a:ext cx="5848726" cy="418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71498"/>
            <a:ext cx="4572001" cy="30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75" y="699175"/>
            <a:ext cx="6543708" cy="43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425" y="614250"/>
            <a:ext cx="4035151" cy="4529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1296" y="1928900"/>
            <a:ext cx="5023626" cy="332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/>
          <p:nvPr>
            <p:ph type="ctrTitle"/>
          </p:nvPr>
        </p:nvSpPr>
        <p:spPr>
          <a:xfrm>
            <a:off x="1545300" y="1149750"/>
            <a:ext cx="6053400" cy="28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aleway Thin"/>
                <a:ea typeface="Raleway Thin"/>
                <a:cs typeface="Raleway Thin"/>
                <a:sym typeface="Raleway Thin"/>
              </a:rPr>
              <a:t>You want to collect and release data that contains answers to sensitive questions</a:t>
            </a:r>
            <a:endParaRPr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6"/>
          <p:cNvSpPr txBox="1"/>
          <p:nvPr>
            <p:ph type="ctrTitle"/>
          </p:nvPr>
        </p:nvSpPr>
        <p:spPr>
          <a:xfrm>
            <a:off x="1545300" y="1149750"/>
            <a:ext cx="6053400" cy="28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aleway Thin"/>
                <a:ea typeface="Raleway Thin"/>
                <a:cs typeface="Raleway Thin"/>
                <a:sym typeface="Raleway Thin"/>
              </a:rPr>
              <a:t>You want to collect and release data that contains answers to sensitive questions</a:t>
            </a:r>
            <a:endParaRPr sz="30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173" name="Google Shape;1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475" y="4474827"/>
            <a:ext cx="560724" cy="53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475" y="3993750"/>
            <a:ext cx="560724" cy="53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5200" y="3912675"/>
            <a:ext cx="832375" cy="8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925" y="3723925"/>
            <a:ext cx="1209875" cy="12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162" y="3500277"/>
            <a:ext cx="560724" cy="53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8800" y="4328550"/>
            <a:ext cx="336750" cy="3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6400" y="3993750"/>
            <a:ext cx="617875" cy="6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nta">
  <a:themeElements>
    <a:clrScheme name="Simple Light">
      <a:dk1>
        <a:srgbClr val="011333"/>
      </a:dk1>
      <a:lt1>
        <a:srgbClr val="FFFFFF"/>
      </a:lt1>
      <a:dk2>
        <a:srgbClr val="F2F2F2"/>
      </a:dk2>
      <a:lt2>
        <a:srgbClr val="73A0FF"/>
      </a:lt2>
      <a:accent1>
        <a:srgbClr val="0053FF"/>
      </a:accent1>
      <a:accent2>
        <a:srgbClr val="B500B5"/>
      </a:accent2>
      <a:accent3>
        <a:srgbClr val="FFD500"/>
      </a:accent3>
      <a:accent4>
        <a:srgbClr val="E80C3B"/>
      </a:accent4>
      <a:accent5>
        <a:srgbClr val="CC52CC"/>
      </a:accent5>
      <a:accent6>
        <a:srgbClr val="A1C900"/>
      </a:accent6>
      <a:hlink>
        <a:srgbClr val="0053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